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B0031"/>
    <a:srgbClr val="006F9D"/>
    <a:srgbClr val="2EA061"/>
    <a:srgbClr val="35C611"/>
    <a:srgbClr val="07E8F6"/>
    <a:srgbClr val="FFBE06"/>
    <a:srgbClr val="A167A4"/>
    <a:srgbClr val="1F5480"/>
    <a:srgbClr val="2A2F4D"/>
    <a:srgbClr val="2E2C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10790" autoAdjust="0"/>
    <p:restoredTop sz="95540" autoAdjust="0"/>
  </p:normalViewPr>
  <p:slideViewPr>
    <p:cSldViewPr snapToGrid="0">
      <p:cViewPr varScale="1">
        <p:scale>
          <a:sx n="89" d="100"/>
          <a:sy n="89" d="100"/>
        </p:scale>
        <p:origin x="725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6/30/2025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914243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6/30/2025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94358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6/30/2025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002404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6/30/2025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464324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6/30/2025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076799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6/30/2025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74372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6/30/2025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097153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6/30/2025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073231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6/30/2025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137033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6/30/2025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878316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6/30/2025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276554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" y="366"/>
            <a:ext cx="9143024" cy="685726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E7815E-F7B8-4E93-9F6C-89F6C3C8DBB8}" type="datetimeFigureOut">
              <a:rPr lang="en-US" smtClean="0"/>
              <a:t>6/30/2025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466165" y="383056"/>
            <a:ext cx="8220635" cy="61163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459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2999" y="1333500"/>
            <a:ext cx="6943725" cy="2871280"/>
          </a:xfrm>
        </p:spPr>
        <p:txBody>
          <a:bodyPr anchor="ctr">
            <a:noAutofit/>
          </a:bodyPr>
          <a:lstStyle/>
          <a:p>
            <a:r>
              <a:rPr lang="ru-RU" sz="48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Предупреждение </a:t>
            </a:r>
            <a:r>
              <a:rPr lang="ru-RU" sz="4800" b="1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совершения противоправных </a:t>
            </a:r>
            <a:r>
              <a:rPr lang="ru-RU" sz="48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действий в отношении несовершеннолетних</a:t>
            </a:r>
            <a:endParaRPr lang="en-US" sz="4800" b="1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1039" y="5069301"/>
            <a:ext cx="4992624" cy="1436274"/>
          </a:xfrm>
        </p:spPr>
        <p:txBody>
          <a:bodyPr>
            <a:noAutofit/>
          </a:bodyPr>
          <a:lstStyle/>
          <a:p>
            <a:pPr algn="r"/>
            <a:r>
              <a:rPr lang="ru-RU" dirty="0">
                <a:solidFill>
                  <a:srgbClr val="006F9D"/>
                </a:solidFill>
              </a:rPr>
              <a:t>Социальный педагог</a:t>
            </a:r>
            <a:br>
              <a:rPr lang="ru-RU" dirty="0">
                <a:solidFill>
                  <a:srgbClr val="006F9D"/>
                </a:solidFill>
              </a:rPr>
            </a:br>
            <a:r>
              <a:rPr lang="ru-RU" dirty="0">
                <a:solidFill>
                  <a:srgbClr val="006F9D"/>
                </a:solidFill>
              </a:rPr>
              <a:t>МАОУ «</a:t>
            </a:r>
            <a:r>
              <a:rPr lang="ru-RU" dirty="0" smtClean="0">
                <a:solidFill>
                  <a:srgbClr val="006F9D"/>
                </a:solidFill>
              </a:rPr>
              <a:t>Гимназия </a:t>
            </a:r>
            <a:r>
              <a:rPr lang="ru-RU" dirty="0">
                <a:solidFill>
                  <a:srgbClr val="006F9D"/>
                </a:solidFill>
              </a:rPr>
              <a:t>«Эврика» </a:t>
            </a:r>
          </a:p>
          <a:p>
            <a:pPr algn="r"/>
            <a:r>
              <a:rPr lang="ru-RU" dirty="0" smtClean="0">
                <a:solidFill>
                  <a:srgbClr val="006F9D"/>
                </a:solidFill>
              </a:rPr>
              <a:t>Герасимова</a:t>
            </a:r>
            <a:r>
              <a:rPr lang="ru-RU" dirty="0">
                <a:solidFill>
                  <a:srgbClr val="006F9D"/>
                </a:solidFill>
              </a:rPr>
              <a:t/>
            </a:r>
            <a:br>
              <a:rPr lang="ru-RU" dirty="0">
                <a:solidFill>
                  <a:srgbClr val="006F9D"/>
                </a:solidFill>
              </a:rPr>
            </a:br>
            <a:r>
              <a:rPr lang="ru-RU" dirty="0">
                <a:solidFill>
                  <a:srgbClr val="006F9D"/>
                </a:solidFill>
              </a:rPr>
              <a:t>София Сергеевна</a:t>
            </a:r>
          </a:p>
        </p:txBody>
      </p:sp>
    </p:spTree>
    <p:extLst>
      <p:ext uri="{BB962C8B-B14F-4D97-AF65-F5344CB8AC3E}">
        <p14:creationId xmlns:p14="http://schemas.microsoft.com/office/powerpoint/2010/main" val="239943609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1" y="733425"/>
            <a:ext cx="5943600" cy="54435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>4. Развращение – поощрение и вовлечение ребенка в асоциальную или деструктивную </a:t>
            </a:r>
            <a:r>
              <a:rPr lang="ru-RU" dirty="0" smtClean="0"/>
              <a:t>деятельность. Побуждение </a:t>
            </a:r>
            <a:r>
              <a:rPr lang="ru-RU" dirty="0"/>
              <a:t>ребенка к антисоциальному поведению: занятию проституцией, порнографией; преступной деятельностью; употреблению наркотиков; жестокости по отношению к </a:t>
            </a:r>
            <a:r>
              <a:rPr lang="ru-RU" dirty="0" smtClean="0"/>
              <a:t>другим.</a:t>
            </a:r>
          </a:p>
          <a:p>
            <a:pPr marL="0" indent="0">
              <a:buNone/>
            </a:pPr>
            <a:r>
              <a:rPr lang="ru-RU" dirty="0" smtClean="0"/>
              <a:t>5. Игнорирование </a:t>
            </a:r>
            <a:r>
              <a:rPr lang="ru-RU" dirty="0"/>
              <a:t>– такое поведение взрослых, при котором ребенок постоянно чувствует, что взрослый психологически </a:t>
            </a:r>
            <a:r>
              <a:rPr lang="ru-RU" dirty="0" smtClean="0"/>
              <a:t>недоступен.</a:t>
            </a:r>
            <a:endParaRPr lang="ru-RU" dirty="0"/>
          </a:p>
        </p:txBody>
      </p:sp>
      <p:pic>
        <p:nvPicPr>
          <p:cNvPr id="7170" name="Picture 2" descr="https://www.acpe-asso.org/wp-content/uploads/2017/12/acpe-domaine-intervention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4975" y="2171701"/>
            <a:ext cx="3270248" cy="183951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961536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Физическое насилие</a:t>
            </a:r>
            <a:endParaRPr lang="ru-RU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825625"/>
            <a:ext cx="5991225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b="1" dirty="0"/>
              <a:t>Физическое насилие </a:t>
            </a:r>
            <a:r>
              <a:rPr lang="ru-RU" dirty="0"/>
              <a:t>это преднамеренное нанесение ребенку побоев, травм, повреждений, вследствие чего страдают его физическое и психическое здоровье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и </a:t>
            </a:r>
            <a:r>
              <a:rPr lang="ru-RU" dirty="0"/>
              <a:t>развитие, в особо тяжких случаях наступает летальный исход.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К </a:t>
            </a:r>
            <a:r>
              <a:rPr lang="ru-RU" dirty="0"/>
              <a:t>нему относится также вовлечение ребенка в употребление алкоголя, наркотиков, токсических веществ, дачу ему отравляющих веществ или «медицинских препаратов,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вызывающих </a:t>
            </a:r>
            <a:r>
              <a:rPr lang="ru-RU" dirty="0"/>
              <a:t>одурманивание».</a:t>
            </a:r>
          </a:p>
        </p:txBody>
      </p:sp>
      <p:pic>
        <p:nvPicPr>
          <p:cNvPr id="8194" name="Picture 2" descr="http://i.huffpost.com/gen/1850211/thumbs/o-ABUSED-CHILD-facebook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22" r="4522"/>
          <a:stretch/>
        </p:blipFill>
        <p:spPr bwMode="auto">
          <a:xfrm>
            <a:off x="6019802" y="2008183"/>
            <a:ext cx="3028950" cy="18256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https://www.oblgazeta.ru/media/article_photos/42d63051b070ba136249e5d18a27b8fedf5e2482b1d87a282f646fff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https://www.oblgazeta.ru/media/article_photos/42d63051b070ba136249e5d18a27b8fedf5e2482b1d87a282f646fff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200" name="Picture 8" descr="https://2.bp.blogspot.com/-DTUq3wgEpCo/VaoSTx9TqWI/AAAAAAAAFuU/cmAfCSeB0p8/s1600/%25D0%25BF%25D0%25B8%25D0%25B2%25D0%25BE%2B%25D1%2580%25D0%25B5%25D0%25B1%25D0%25B5%25D0%25BD%25D0%25BE%25D0%25B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8263" y="4054873"/>
            <a:ext cx="2630489" cy="19728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634023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Особенности поведения детей, подвергшихся физическому насилию: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895475"/>
            <a:ext cx="7886700" cy="4281488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Возраст до 3 лет: боязнь родителей или </a:t>
            </a:r>
            <a:r>
              <a:rPr lang="ru-RU" dirty="0" smtClean="0"/>
              <a:t>взрослых; </a:t>
            </a:r>
            <a:r>
              <a:rPr lang="ru-RU" dirty="0"/>
              <a:t>редкие проявления радости, плаксивость; реакция испуга на плач других детей; плохо развитые навыки общения; крайности в поведении - от агрессивности до полной безучастности. </a:t>
            </a:r>
            <a:endParaRPr lang="ru-RU" dirty="0" smtClean="0"/>
          </a:p>
          <a:p>
            <a:r>
              <a:rPr lang="ru-RU" dirty="0" smtClean="0"/>
              <a:t>Возраст </a:t>
            </a:r>
            <a:r>
              <a:rPr lang="ru-RU" dirty="0"/>
              <a:t>от 3 до 7 лет: заискивающее поведение, чрезмерная уступчивость; пассивная реакция на боль; негативизм, агрессивность; жестокость по отношению к животным; лживость, воровство; отставание речевого развития. </a:t>
            </a:r>
            <a:endParaRPr lang="ru-RU" dirty="0" smtClean="0"/>
          </a:p>
          <a:p>
            <a:r>
              <a:rPr lang="ru-RU" dirty="0" smtClean="0"/>
              <a:t>Младший </a:t>
            </a:r>
            <a:r>
              <a:rPr lang="ru-RU" dirty="0"/>
              <a:t>школьный возраст: стремление скрыть причину повреждений и травм; боязнь идти домой после школы; одиночество, отсутствие друзей; плохая успеваемость, неспособность сосредоточиться; агрессивность. </a:t>
            </a:r>
            <a:endParaRPr lang="ru-RU" dirty="0" smtClean="0"/>
          </a:p>
          <a:p>
            <a:r>
              <a:rPr lang="ru-RU" dirty="0" smtClean="0"/>
              <a:t>Подростковый </a:t>
            </a:r>
            <a:r>
              <a:rPr lang="ru-RU" dirty="0"/>
              <a:t>возраст: побеги из дома; употребление алкоголя, наркотиков; попытки самоубийства; криминальное или антиобщественное </a:t>
            </a:r>
            <a:r>
              <a:rPr lang="ru-RU" dirty="0" smtClean="0"/>
              <a:t>поведение.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7586837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Сексуальное насилие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/>
              <a:t>Сексуальное насилие </a:t>
            </a:r>
            <a:r>
              <a:rPr lang="ru-RU" dirty="0"/>
              <a:t>– вовлечение ребенка с его согласия или без такового в прямые или непрямые действия сексуального характера с взрослым с целью получения последним сексуального удовлетворения или выгоды.</a:t>
            </a:r>
          </a:p>
        </p:txBody>
      </p:sp>
      <p:pic>
        <p:nvPicPr>
          <p:cNvPr id="9218" name="Picture 2" descr="https://old.psy-prk.ru/wp-content/uploads/2019/12/1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3673" y="4010025"/>
            <a:ext cx="3756025" cy="237172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964179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9125" y="790574"/>
            <a:ext cx="7886700" cy="5033963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В</a:t>
            </a:r>
            <a:r>
              <a:rPr lang="ru-RU" dirty="0" smtClean="0"/>
              <a:t> </a:t>
            </a:r>
            <a:r>
              <a:rPr lang="ru-RU" dirty="0"/>
              <a:t>России ежегодно регистрируют 7–8 тысяч случаев сексуального насилия над детьми, по которым возбуждаются уголовные дела. Но в реальности эти показатели значительно выше. Очень часто дети не рассказывают о том, что с ними происходит, из-за того, что боятся потерять своих родителей, семью, дом. Они боятся, что им не поверят или обвинят в произошедшем. Поэтому очень важно выслушать ребенка спокойно, поверить ему и постараться помочь решить проблему.</a:t>
            </a:r>
          </a:p>
        </p:txBody>
      </p:sp>
      <p:pic>
        <p:nvPicPr>
          <p:cNvPr id="10242" name="Picture 2" descr="https://dobrenok.com/wp-content/uploads/2019/08/depositphotos_1733714_xl-2015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4759326"/>
            <a:ext cx="2608122" cy="18582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991533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828675"/>
            <a:ext cx="7648575" cy="5348288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/>
              <a:t>Обычно жертвами сексуального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порочного </a:t>
            </a:r>
            <a:r>
              <a:rPr lang="ru-RU" dirty="0"/>
              <a:t>отношения являются дети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моложе </a:t>
            </a:r>
            <a:r>
              <a:rPr lang="ru-RU" dirty="0"/>
              <a:t>12 лет, но чаще всего –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 </a:t>
            </a:r>
            <a:r>
              <a:rPr lang="ru-RU" dirty="0"/>
              <a:t>возрасте 3–7 лет. Маленький ребенок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еще </a:t>
            </a:r>
            <a:r>
              <a:rPr lang="ru-RU" dirty="0"/>
              <a:t>не понимает происходящего, его легче запугать, склонить к тому, чтобы он никому не говорил о том, что произошло (то есть заключить «договор молчания»). Также совершивший насилие взрослый надеется, что в этом возрасте ребенок еще не способен описать произошедшее словами. Поскольку фантазии маленького ребенка зачастую смешаны с реальностью, то, вероятно, его рассказу не поверят, даже если он что-то об этом и расскажет. </a:t>
            </a:r>
            <a:endParaRPr lang="ru-RU" dirty="0" smtClean="0"/>
          </a:p>
          <a:p>
            <a:r>
              <a:rPr lang="ru-RU" dirty="0" smtClean="0"/>
              <a:t>Сексуальному </a:t>
            </a:r>
            <a:r>
              <a:rPr lang="ru-RU" dirty="0"/>
              <a:t>насилию в возрасте до 14 лет обычно подвергаются 20–30% девочек и 10% мальчиков. </a:t>
            </a:r>
            <a:endParaRPr lang="ru-RU" dirty="0" smtClean="0"/>
          </a:p>
          <a:p>
            <a:r>
              <a:rPr lang="ru-RU" dirty="0" smtClean="0"/>
              <a:t>Мальчики </a:t>
            </a:r>
            <a:r>
              <a:rPr lang="ru-RU" dirty="0"/>
              <a:t>чаще, чем девочки, подвергаются насилию в более раннем возрасте.</a:t>
            </a:r>
          </a:p>
        </p:txBody>
      </p:sp>
      <p:pic>
        <p:nvPicPr>
          <p:cNvPr id="11266" name="Picture 2" descr="https://megaboo.ru/upload/009/u948/e/7/moi-rebenok-jabeda-chto-s-etim-delat-picture-norma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0300" y="130173"/>
            <a:ext cx="2660649" cy="17668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43616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609600"/>
            <a:ext cx="7886700" cy="55673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/>
              <a:t>Все дети, пострадавшие от жестокого обращения и перенесшие насилие, пережили психологическую травму, которая будет отрицательно влиять на личностное, эмоциональное и поведенческое развитие ребенка. Тяжесть последствий насилия будет зависеть: от вида насилия, возраста ребенка, от реакции окружающих, ситуации. Последствия насилия для ребенка будут серьезнее и тяжелее, если оно совершается близким человеком, например, папой или мамой.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Насилие </a:t>
            </a:r>
            <a:r>
              <a:rPr lang="ru-RU" dirty="0"/>
              <a:t>над детьми со стороны родителей, к сожалению, </a:t>
            </a:r>
            <a:r>
              <a:rPr lang="ru-RU" dirty="0" smtClean="0"/>
              <a:t>является частым явлением современной </a:t>
            </a:r>
            <a:r>
              <a:rPr lang="ru-RU" dirty="0"/>
              <a:t>семьи. И это не обязательно неблагополучная семья, например, где родители злоупотребляют спиртными напитками.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Часто </a:t>
            </a:r>
            <a:r>
              <a:rPr lang="ru-RU" dirty="0"/>
              <a:t>это семья с хорошим материальным достатком, благоустроенным жильем, но в семье происходит насилие в отношении ребенка.</a:t>
            </a:r>
          </a:p>
        </p:txBody>
      </p:sp>
    </p:spTree>
    <p:extLst>
      <p:ext uri="{BB962C8B-B14F-4D97-AF65-F5344CB8AC3E}">
        <p14:creationId xmlns:p14="http://schemas.microsoft.com/office/powerpoint/2010/main" val="196580465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600075"/>
            <a:ext cx="7886700" cy="54054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600" dirty="0"/>
              <a:t>Самое страшное то, что в будущем модель поведения родителей, станет стандартом поведения ребенка. Эмоционально теплые отношения ребенка с окружающими являются важнейшим условием для его нормального психического и физического развития. Недостаток или отсутствие такой эмоциональной поддержки, вызывает существенные психические и поведенческие расстройства, которые будут проявляться во взрослом возрасте.</a:t>
            </a:r>
          </a:p>
        </p:txBody>
      </p:sp>
      <p:pic>
        <p:nvPicPr>
          <p:cNvPr id="12290" name="Picture 2" descr="https://avatars.mds.yandex.net/get-zen_doc/1916740/pub_5e156f9bec575b00b10ef9e1_5e156fc6c05c7100b09f28a5/scale_12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224" y="4068762"/>
            <a:ext cx="3270249" cy="224190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116268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ЕСЛИ РЕБЕНОК (ПОДРОСТОК) ГОВОРИТ ВАМ, ЧТО ПОДВЕРГАЕТСЯ НАСИЛИЮ, ТО: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914525"/>
            <a:ext cx="7886700" cy="4262438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П</a:t>
            </a:r>
            <a:r>
              <a:rPr lang="ru-RU" dirty="0" smtClean="0"/>
              <a:t>оверьте </a:t>
            </a:r>
            <a:r>
              <a:rPr lang="ru-RU" dirty="0"/>
              <a:t>ему. Он не будет лгать о пережитом издевательстве, особенно если он рассказывает очень эмоционально, с подробностями, эмоции соответствуют пережитому </a:t>
            </a:r>
            <a:r>
              <a:rPr lang="ru-RU" dirty="0" smtClean="0"/>
              <a:t>состоянию</a:t>
            </a:r>
            <a:r>
              <a:rPr lang="ru-RU" dirty="0"/>
              <a:t>.</a:t>
            </a:r>
            <a:endParaRPr lang="ru-RU" dirty="0" smtClean="0"/>
          </a:p>
          <a:p>
            <a:r>
              <a:rPr lang="ru-RU" dirty="0"/>
              <a:t>Н</a:t>
            </a:r>
            <a:r>
              <a:rPr lang="ru-RU" dirty="0" smtClean="0"/>
              <a:t>е </a:t>
            </a:r>
            <a:r>
              <a:rPr lang="ru-RU" dirty="0"/>
              <a:t>осуждайте его. Ведь совершил насилие другой человек, а пострадал ребенок; </a:t>
            </a:r>
            <a:endParaRPr lang="ru-RU" dirty="0" smtClean="0"/>
          </a:p>
          <a:p>
            <a:r>
              <a:rPr lang="ru-RU" dirty="0"/>
              <a:t>В</a:t>
            </a:r>
            <a:r>
              <a:rPr lang="ru-RU" dirty="0" smtClean="0"/>
              <a:t>нимательно</a:t>
            </a:r>
            <a:r>
              <a:rPr lang="ru-RU" dirty="0"/>
              <a:t>, спокойно и терпеливо выслушайте его, показывая, что понимаете всю тяжесть его </a:t>
            </a:r>
            <a:r>
              <a:rPr lang="ru-RU" dirty="0" smtClean="0"/>
              <a:t>страдания</a:t>
            </a:r>
            <a:r>
              <a:rPr lang="ru-RU" dirty="0"/>
              <a:t>.</a:t>
            </a:r>
            <a:endParaRPr lang="ru-RU" dirty="0" smtClean="0"/>
          </a:p>
          <a:p>
            <a:r>
              <a:rPr lang="ru-RU" dirty="0" smtClean="0"/>
              <a:t>Не </a:t>
            </a:r>
            <a:r>
              <a:rPr lang="ru-RU" dirty="0"/>
              <a:t>преуменьшайте его боли, говоря, что </a:t>
            </a:r>
            <a:r>
              <a:rPr lang="ru-RU" dirty="0" smtClean="0"/>
              <a:t>«Не </a:t>
            </a:r>
            <a:r>
              <a:rPr lang="ru-RU" dirty="0"/>
              <a:t>случилось ничего страшного, все </a:t>
            </a:r>
            <a:r>
              <a:rPr lang="ru-RU" dirty="0" smtClean="0"/>
              <a:t>пройдет».</a:t>
            </a:r>
          </a:p>
          <a:p>
            <a:r>
              <a:rPr lang="ru-RU" dirty="0"/>
              <a:t>Н</a:t>
            </a:r>
            <a:r>
              <a:rPr lang="ru-RU" dirty="0" smtClean="0"/>
              <a:t>е </a:t>
            </a:r>
            <a:r>
              <a:rPr lang="ru-RU" dirty="0"/>
              <a:t>отвергайте его: если он, обратившись к вам, встретит осуждение, страх, гнев, то это может нанести ему более глубокую рану, чем само </a:t>
            </a:r>
            <a:r>
              <a:rPr lang="ru-RU" dirty="0" smtClean="0"/>
              <a:t>насилие.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433562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438150"/>
            <a:ext cx="7886700" cy="1252539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ПАМЯТКА ДЛЯ РОДИТЕЛЕЙ несовершеннолетних с целью предупреждения и профилактики преступлений насильственного характера против детей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990725"/>
            <a:ext cx="7886700" cy="4186238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объяснить </a:t>
            </a:r>
            <a:r>
              <a:rPr lang="ru-RU" dirty="0"/>
              <a:t>ребенку правила поведения в общественных местах, подъезде дома, лифте, а также дома, когда он остается один</a:t>
            </a:r>
            <a:r>
              <a:rPr lang="ru-RU" dirty="0" smtClean="0"/>
              <a:t>;</a:t>
            </a:r>
          </a:p>
          <a:p>
            <a:r>
              <a:rPr lang="ru-RU" dirty="0" smtClean="0"/>
              <a:t>научить </a:t>
            </a:r>
            <a:r>
              <a:rPr lang="ru-RU" dirty="0"/>
              <a:t>ребенка относиться с подозрением к посторонним лицам, которые пытаются с ним заговорить, сделать подарок или прокатить на машине, постараться избегать ситуации, когда он может остаться с данным лицом наедине; </a:t>
            </a:r>
            <a:endParaRPr lang="ru-RU" dirty="0" smtClean="0"/>
          </a:p>
          <a:p>
            <a:r>
              <a:rPr lang="ru-RU" dirty="0" smtClean="0"/>
              <a:t>разговаривать </a:t>
            </a:r>
            <a:r>
              <a:rPr lang="ru-RU" dirty="0"/>
              <a:t>с ребенком о событиях прошедшего дня, быть в курсе пережитых им моментов, серьезно воспринимать разговоры о встревоживших ребенка обстоятельствах, в том числе о фактах применения насилия;</a:t>
            </a:r>
          </a:p>
        </p:txBody>
      </p:sp>
    </p:spTree>
    <p:extLst>
      <p:ext uri="{BB962C8B-B14F-4D97-AF65-F5344CB8AC3E}">
        <p14:creationId xmlns:p14="http://schemas.microsoft.com/office/powerpoint/2010/main" val="128384628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Ответственность родителей за противоправные действия в отношении детей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7676" y="1825624"/>
            <a:ext cx="6877050" cy="4632325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/>
              <a:t>Воспитание ребенка очень сложный процесс, требующий выполнение определенных обязательств родителями, которые не всегда справляются с этим. Это происходит по разным причинам. Причинами семейных проблем становятся не только социальные трудности, но и неблагоприятный психологический климат, неумение строить внутрисемейные отношения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/>
              <a:t>Но, не смотря на все сложности, родители, обязаны выполнять свои родительские обязанности по отношению к своему ребенку</a:t>
            </a:r>
            <a:r>
              <a:rPr lang="ru-RU" dirty="0" smtClean="0"/>
              <a:t>.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За невыполнение этих основных родительских обязанностей, а также за противоправные действия в отношении своих детей </a:t>
            </a:r>
            <a:r>
              <a:rPr lang="ru-RU" b="1" i="1" dirty="0"/>
              <a:t>взрослые несут все виды административной и уголовной </a:t>
            </a:r>
            <a:r>
              <a:rPr lang="ru-RU" b="1" i="1" dirty="0" smtClean="0"/>
              <a:t>ответственности!</a:t>
            </a:r>
            <a:endParaRPr lang="ru-RU" b="1" i="1" dirty="0"/>
          </a:p>
        </p:txBody>
      </p:sp>
      <p:pic>
        <p:nvPicPr>
          <p:cNvPr id="1026" name="Picture 2" descr="https://ruroditel.ru/upload/uf/f43/f43947cf81921ccc20df847fa9f07ce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4174" y="1637880"/>
            <a:ext cx="2295525" cy="151275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free-images.com/or/1ff0/din_4844_2_d_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4352" y="4810716"/>
            <a:ext cx="1275167" cy="1275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430312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552450"/>
            <a:ext cx="7886700" cy="5624513"/>
          </a:xfrm>
        </p:spPr>
        <p:txBody>
          <a:bodyPr>
            <a:normAutofit/>
          </a:bodyPr>
          <a:lstStyle/>
          <a:p>
            <a:r>
              <a:rPr lang="ru-RU" sz="2600" dirty="0" smtClean="0"/>
              <a:t>контролировать </a:t>
            </a:r>
            <a:r>
              <a:rPr lang="ru-RU" sz="2600" dirty="0"/>
              <a:t>распорядок дня, где бывает ребенок после школы и с кем общается</a:t>
            </a:r>
            <a:r>
              <a:rPr lang="ru-RU" sz="2600" dirty="0" smtClean="0"/>
              <a:t>;</a:t>
            </a:r>
          </a:p>
          <a:p>
            <a:r>
              <a:rPr lang="ru-RU" sz="2600" dirty="0" smtClean="0"/>
              <a:t>поддерживать </a:t>
            </a:r>
            <a:r>
              <a:rPr lang="ru-RU" sz="2600" dirty="0"/>
              <a:t>отношения с друзьями детей и их родителями</a:t>
            </a:r>
            <a:r>
              <a:rPr lang="ru-RU" sz="2600" dirty="0" smtClean="0"/>
              <a:t>;</a:t>
            </a:r>
          </a:p>
          <a:p>
            <a:r>
              <a:rPr lang="ru-RU" sz="2600" dirty="0" smtClean="0"/>
              <a:t>не </a:t>
            </a:r>
            <a:r>
              <a:rPr lang="ru-RU" sz="2600" dirty="0"/>
              <a:t>отпускать ребенка на улицу без сопровождения взрослых или ровесников</a:t>
            </a:r>
            <a:r>
              <a:rPr lang="ru-RU" sz="2600" dirty="0" smtClean="0"/>
              <a:t>;</a:t>
            </a:r>
          </a:p>
          <a:p>
            <a:r>
              <a:rPr lang="ru-RU" sz="2600" dirty="0" smtClean="0"/>
              <a:t>знать</a:t>
            </a:r>
            <a:r>
              <a:rPr lang="ru-RU" sz="2600" dirty="0"/>
              <a:t>, чем увлечен ребенок, что смотрит по телевизору, какие сайты и социальные сети посещает в </a:t>
            </a:r>
            <a:r>
              <a:rPr lang="ru-RU" sz="2600" dirty="0" smtClean="0"/>
              <a:t>Интернете</a:t>
            </a:r>
            <a:r>
              <a:rPr lang="ru-RU" sz="2600" dirty="0"/>
              <a:t>.</a:t>
            </a:r>
            <a:endParaRPr lang="ru-RU" sz="2600" dirty="0" smtClean="0"/>
          </a:p>
        </p:txBody>
      </p:sp>
      <p:pic>
        <p:nvPicPr>
          <p:cNvPr id="13314" name="Picture 2" descr="https://medaboutme.ru/upload/medialibrary/bf2/shutterstock_34430393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3450" y="4133849"/>
            <a:ext cx="3219450" cy="214737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266637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666750"/>
            <a:ext cx="7886700" cy="5510213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Соблюдая данные правила поведения, ребенок сможет избежать подстерегающей его опасности, принять правильное решение в сложной ситуации.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В </a:t>
            </a:r>
            <a:r>
              <a:rPr lang="ru-RU" dirty="0"/>
              <a:t>случае совершения в отношении ребенка противоправных действий родителям необходимо немедленно обратиться в следственные органы или правоохранительные органы.</a:t>
            </a:r>
          </a:p>
        </p:txBody>
      </p:sp>
      <p:pic>
        <p:nvPicPr>
          <p:cNvPr id="14338" name="Picture 2" descr="https://442fz.volganet.ru/upload/iblock/0dd/nasilie-nad-detmi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8368" y="4130676"/>
            <a:ext cx="2211386" cy="2211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391376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4019550"/>
            <a:ext cx="7886700" cy="215741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Спасибо за внимание!</a:t>
            </a:r>
            <a:endParaRPr lang="ru-RU" sz="6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15362" name="Picture 2" descr="http://kcsonsokol.vlg.socinfo.ru/media/2020/11/25/1245178535/hello_html_m81f188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" y="738897"/>
            <a:ext cx="8651874" cy="2176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527358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5775" y="942975"/>
            <a:ext cx="5924551" cy="523398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/>
              <a:t>Даже </a:t>
            </a:r>
            <a:r>
              <a:rPr lang="ru-RU" dirty="0"/>
              <a:t>в благополучных семьях, где родители испытывают искреннюю любовь и привязанность к своим детям, в воспитательном процессе могут использоваться такие формы воздействия на ребенка, как </a:t>
            </a:r>
            <a:r>
              <a:rPr lang="ru-RU" i="1" dirty="0"/>
              <a:t>телесные наказания, запугивание, лишение ребенка общения или прогулки</a:t>
            </a:r>
            <a:r>
              <a:rPr lang="ru-RU" dirty="0"/>
              <a:t>. При этом, большинство родителей хорошо понимает, что такая тактика воспитания – это </a:t>
            </a:r>
            <a:r>
              <a:rPr lang="ru-RU" u="sng" dirty="0"/>
              <a:t>нарушение прав их детей</a:t>
            </a:r>
            <a:r>
              <a:rPr lang="ru-RU" dirty="0"/>
              <a:t>, а также причина возможных отклонений в психическом и физическом развитии ребенка.</a:t>
            </a:r>
          </a:p>
        </p:txBody>
      </p:sp>
      <p:pic>
        <p:nvPicPr>
          <p:cNvPr id="2050" name="Picture 2" descr="https://storage.myseldon.com/news_pict_D9/D92CF7ADE5D02F42EF9C5D8B29A99EC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91" r="5564"/>
          <a:stretch/>
        </p:blipFill>
        <p:spPr bwMode="auto">
          <a:xfrm>
            <a:off x="6100087" y="3808413"/>
            <a:ext cx="2891512" cy="18494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img-s3.onedio.com/id-5bd2bc6ef10fc20113d58782/rev-0/raw/s-53de105a7ea56fa3e23e3ed41a8abb43e5c2c08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7406" y="1347788"/>
            <a:ext cx="2936874" cy="212629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080323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Жестокое обращение с детьми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1816100"/>
            <a:ext cx="7886700" cy="4351338"/>
          </a:xfrm>
        </p:spPr>
        <p:txBody>
          <a:bodyPr/>
          <a:lstStyle/>
          <a:p>
            <a:pPr marL="0" indent="0">
              <a:buNone/>
            </a:pPr>
            <a:r>
              <a:rPr lang="ru-RU" b="1" dirty="0"/>
              <a:t>Жестокое обращение с детьми </a:t>
            </a:r>
            <a:r>
              <a:rPr lang="ru-RU" dirty="0"/>
              <a:t>– это умышленное или неосторожное обращение, или действия со стороны взрослых, которые привели к травмам, нарушению в развитии, смерти ребенка, либо угрожают его правам и благополучию. Наконец, отдельной новой формой жестокости называют торговлю детьми.</a:t>
            </a:r>
          </a:p>
        </p:txBody>
      </p:sp>
      <p:pic>
        <p:nvPicPr>
          <p:cNvPr id="3074" name="Picture 2" descr="https://www.fotoprizer.ru/img/63611_ori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5850" y="4248150"/>
            <a:ext cx="3203574" cy="240668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97476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Насилие над ребенком</a:t>
            </a:r>
            <a:endParaRPr lang="ru-RU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/>
              <a:t>Насилие над ребенком </a:t>
            </a:r>
            <a:r>
              <a:rPr lang="ru-RU" dirty="0"/>
              <a:t>– это физическое, психологическое, социальное воздействие на ребенка со стороны другого человека (ребенка или взрослого), семьи, </a:t>
            </a:r>
            <a:r>
              <a:rPr lang="ru-RU" dirty="0" smtClean="0"/>
              <a:t>группы людей, </a:t>
            </a:r>
            <a:r>
              <a:rPr lang="ru-RU" dirty="0"/>
              <a:t>вынуждающее его прерывать значимую деятельность и исполнять другую, противоречащую ей, либо угрожающее его физическому или психологическому здоровью и целостности.</a:t>
            </a:r>
          </a:p>
        </p:txBody>
      </p:sp>
    </p:spTree>
    <p:extLst>
      <p:ext uri="{BB962C8B-B14F-4D97-AF65-F5344CB8AC3E}">
        <p14:creationId xmlns:p14="http://schemas.microsoft.com/office/powerpoint/2010/main" val="43663409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Среди </a:t>
            </a:r>
            <a:r>
              <a:rPr lang="ru-RU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всех случаев насилия над детьми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600" dirty="0"/>
              <a:t>75–90% насильников знакомы </a:t>
            </a:r>
            <a:r>
              <a:rPr lang="ru-RU" sz="2600" dirty="0" smtClean="0"/>
              <a:t>детям,</a:t>
            </a:r>
          </a:p>
          <a:p>
            <a:r>
              <a:rPr lang="ru-RU" sz="2600" dirty="0" smtClean="0"/>
              <a:t>10–25</a:t>
            </a:r>
            <a:r>
              <a:rPr lang="ru-RU" sz="2600" dirty="0"/>
              <a:t>% случаев насилия совершается незнакомыми </a:t>
            </a:r>
            <a:r>
              <a:rPr lang="ru-RU" sz="2600" dirty="0" smtClean="0"/>
              <a:t>людьми</a:t>
            </a:r>
            <a:r>
              <a:rPr lang="ru-RU" sz="2600" dirty="0"/>
              <a:t>,</a:t>
            </a:r>
            <a:endParaRPr lang="ru-RU" sz="2600" dirty="0" smtClean="0"/>
          </a:p>
          <a:p>
            <a:r>
              <a:rPr lang="ru-RU" sz="2600" dirty="0" smtClean="0"/>
              <a:t>35–45</a:t>
            </a:r>
            <a:r>
              <a:rPr lang="ru-RU" sz="2600" dirty="0"/>
              <a:t>% случаев насильником является </a:t>
            </a:r>
            <a:r>
              <a:rPr lang="ru-RU" sz="2600" dirty="0" smtClean="0"/>
              <a:t>родственник,</a:t>
            </a:r>
          </a:p>
          <a:p>
            <a:r>
              <a:rPr lang="ru-RU" sz="2600" dirty="0" smtClean="0"/>
              <a:t>30–45</a:t>
            </a:r>
            <a:r>
              <a:rPr lang="ru-RU" sz="2600" dirty="0"/>
              <a:t>% – более дальний </a:t>
            </a:r>
            <a:r>
              <a:rPr lang="ru-RU" sz="2600" dirty="0" smtClean="0"/>
              <a:t>знакомый.</a:t>
            </a:r>
            <a:endParaRPr lang="ru-RU" sz="2600" dirty="0"/>
          </a:p>
        </p:txBody>
      </p:sp>
      <p:pic>
        <p:nvPicPr>
          <p:cNvPr id="4098" name="Picture 2" descr="https://p4.tabor.ru/feed/2016-12-20/7274632/274912_760x5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762499" y="4138613"/>
            <a:ext cx="3508374" cy="22896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975499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формы насилия в отношении детей: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психологическое </a:t>
            </a:r>
            <a:endParaRPr lang="ru-RU" dirty="0" smtClean="0"/>
          </a:p>
          <a:p>
            <a:r>
              <a:rPr lang="ru-RU" dirty="0" smtClean="0"/>
              <a:t>пренебрежение </a:t>
            </a:r>
            <a:r>
              <a:rPr lang="ru-RU" dirty="0"/>
              <a:t>основными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потребностями </a:t>
            </a:r>
            <a:r>
              <a:rPr lang="ru-RU" dirty="0"/>
              <a:t>ребенка </a:t>
            </a:r>
            <a:endParaRPr lang="ru-RU" dirty="0" smtClean="0"/>
          </a:p>
          <a:p>
            <a:r>
              <a:rPr lang="ru-RU" dirty="0" smtClean="0"/>
              <a:t>физическое </a:t>
            </a:r>
          </a:p>
          <a:p>
            <a:r>
              <a:rPr lang="ru-RU" dirty="0" smtClean="0"/>
              <a:t>сексуальное </a:t>
            </a:r>
          </a:p>
          <a:p>
            <a:r>
              <a:rPr lang="ru-RU" dirty="0" smtClean="0"/>
              <a:t>доведение </a:t>
            </a:r>
            <a:r>
              <a:rPr lang="ru-RU" dirty="0"/>
              <a:t>до самоубийства (относительно новый вид, поскольку статистика отмечает неуклонный рост самоубийств среди детей школьного возраста)</a:t>
            </a:r>
          </a:p>
        </p:txBody>
      </p:sp>
      <p:pic>
        <p:nvPicPr>
          <p:cNvPr id="5122" name="Picture 2" descr="https://1line.info/upload/iblock/db8/db8d51e519ccd1720bd113ca2d8d4bb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8323" y="1816101"/>
            <a:ext cx="2809875" cy="22872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768631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577974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Особенности поведения взрослых, совершающих эмоциональное насилие: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2038349"/>
            <a:ext cx="7886700" cy="4138613"/>
          </a:xfrm>
        </p:spPr>
        <p:txBody>
          <a:bodyPr/>
          <a:lstStyle/>
          <a:p>
            <a:r>
              <a:rPr lang="ru-RU" dirty="0" smtClean="0"/>
              <a:t>предъявляют </a:t>
            </a:r>
            <a:r>
              <a:rPr lang="ru-RU" dirty="0"/>
              <a:t>к ребенку завышенные требования, с которыми тот не в состоянии справиться, </a:t>
            </a:r>
            <a:endParaRPr lang="ru-RU" dirty="0" smtClean="0"/>
          </a:p>
          <a:p>
            <a:r>
              <a:rPr lang="ru-RU" dirty="0" smtClean="0"/>
              <a:t>не </a:t>
            </a:r>
            <a:r>
              <a:rPr lang="ru-RU" dirty="0"/>
              <a:t>утешают ребенка, когда </a:t>
            </a:r>
            <a:r>
              <a:rPr lang="ru-RU" dirty="0" smtClean="0"/>
              <a:t>он </a:t>
            </a:r>
            <a:r>
              <a:rPr lang="ru-RU" dirty="0"/>
              <a:t>в этом нуждается</a:t>
            </a:r>
            <a:r>
              <a:rPr lang="ru-RU" dirty="0" smtClean="0"/>
              <a:t>;</a:t>
            </a:r>
          </a:p>
          <a:p>
            <a:r>
              <a:rPr lang="ru-RU" dirty="0" smtClean="0"/>
              <a:t>публично </a:t>
            </a:r>
            <a:r>
              <a:rPr lang="ru-RU" dirty="0"/>
              <a:t>оскорбляют, бранят, унижают, осмеивают ребенка; </a:t>
            </a:r>
            <a:endParaRPr lang="ru-RU" dirty="0" smtClean="0"/>
          </a:p>
          <a:p>
            <a:r>
              <a:rPr lang="ru-RU" dirty="0" smtClean="0"/>
              <a:t>сравнивают </a:t>
            </a:r>
            <a:r>
              <a:rPr lang="ru-RU" dirty="0"/>
              <a:t>с другими детьми не в его пользу, постоянно сверхкритично относятся к нему; </a:t>
            </a:r>
            <a:endParaRPr lang="ru-RU" dirty="0" smtClean="0"/>
          </a:p>
          <a:p>
            <a:r>
              <a:rPr lang="ru-RU" dirty="0" smtClean="0"/>
              <a:t>обвиняют </a:t>
            </a:r>
            <a:r>
              <a:rPr lang="ru-RU" dirty="0"/>
              <a:t>его </a:t>
            </a:r>
            <a:r>
              <a:rPr lang="ru-RU" dirty="0" smtClean="0"/>
              <a:t>ребенка во всех </a:t>
            </a:r>
            <a:r>
              <a:rPr lang="ru-RU" dirty="0"/>
              <a:t>своих </a:t>
            </a:r>
            <a:r>
              <a:rPr lang="ru-RU" dirty="0" smtClean="0"/>
              <a:t>неудачах.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4925258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Выделяют следующие формы психологического насилия: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825625"/>
            <a:ext cx="6057900" cy="4351338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ru-RU" dirty="0" smtClean="0"/>
              <a:t>Отвержение </a:t>
            </a:r>
            <a:r>
              <a:rPr lang="ru-RU" dirty="0"/>
              <a:t>- неприятие ребенка, принижение его </a:t>
            </a:r>
            <a:r>
              <a:rPr lang="ru-RU" dirty="0" smtClean="0"/>
              <a:t>достоинства.</a:t>
            </a:r>
          </a:p>
          <a:p>
            <a:pPr marL="514350" indent="-514350">
              <a:buAutoNum type="arabicPeriod"/>
            </a:pPr>
            <a:r>
              <a:rPr lang="ru-RU" dirty="0" smtClean="0"/>
              <a:t>Терроризирование </a:t>
            </a:r>
            <a:r>
              <a:rPr lang="ru-RU" dirty="0"/>
              <a:t>– угроза убить ребенка, причинить ему физический вред, поместить в опасное или страшное </a:t>
            </a:r>
            <a:r>
              <a:rPr lang="ru-RU" dirty="0" smtClean="0"/>
              <a:t>место.</a:t>
            </a:r>
          </a:p>
          <a:p>
            <a:pPr marL="514350" indent="-514350">
              <a:buAutoNum type="arabicPeriod"/>
            </a:pPr>
            <a:r>
              <a:rPr lang="ru-RU" dirty="0" smtClean="0"/>
              <a:t>Изоляция </a:t>
            </a:r>
            <a:r>
              <a:rPr lang="ru-RU" dirty="0"/>
              <a:t>– лишение ребенка возможности встречаться и общаться со сверстниками или взрослыми как дома, так и вне </a:t>
            </a:r>
            <a:r>
              <a:rPr lang="ru-RU" dirty="0" smtClean="0"/>
              <a:t>его.</a:t>
            </a:r>
            <a:endParaRPr lang="ru-RU" dirty="0"/>
          </a:p>
        </p:txBody>
      </p:sp>
      <p:pic>
        <p:nvPicPr>
          <p:cNvPr id="6146" name="Picture 2" descr="https://avatars.mds.yandex.net/get-zen_doc/2811422/pub_5eb9ba44d7c7396a9aa4e1fd_5eb9bb8746a76d491981a4a2/scale_1200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96"/>
          <a:stretch/>
        </p:blipFill>
        <p:spPr bwMode="auto">
          <a:xfrm>
            <a:off x="6134100" y="3321051"/>
            <a:ext cx="2400298" cy="211034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267563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284</TotalTime>
  <Words>1255</Words>
  <Application>Microsoft Office PowerPoint</Application>
  <PresentationFormat>Экран (4:3)</PresentationFormat>
  <Paragraphs>70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Office Theme</vt:lpstr>
      <vt:lpstr>Предупреждение совершения противоправных действий в отношении несовершеннолетних</vt:lpstr>
      <vt:lpstr>Ответственность родителей за противоправные действия в отношении детей</vt:lpstr>
      <vt:lpstr>Презентация PowerPoint</vt:lpstr>
      <vt:lpstr>Жестокое обращение с детьми</vt:lpstr>
      <vt:lpstr>Насилие над ребенком</vt:lpstr>
      <vt:lpstr>Среди всех случаев насилия над детьми</vt:lpstr>
      <vt:lpstr>Основные формы насилия в отношении детей:</vt:lpstr>
      <vt:lpstr>Особенности поведения взрослых, совершающих эмоциональное насилие:</vt:lpstr>
      <vt:lpstr>Выделяют следующие формы психологического насилия:</vt:lpstr>
      <vt:lpstr>Презентация PowerPoint</vt:lpstr>
      <vt:lpstr>Физическое насилие</vt:lpstr>
      <vt:lpstr>Особенности поведения детей, подвергшихся физическому насилию:</vt:lpstr>
      <vt:lpstr>Сексуальное насилие</vt:lpstr>
      <vt:lpstr>Презентация PowerPoint</vt:lpstr>
      <vt:lpstr>Презентация PowerPoint</vt:lpstr>
      <vt:lpstr>Презентация PowerPoint</vt:lpstr>
      <vt:lpstr>Презентация PowerPoint</vt:lpstr>
      <vt:lpstr>ЕСЛИ РЕБЕНОК (ПОДРОСТОК) ГОВОРИТ ВАМ, ЧТО ПОДВЕРГАЕТСЯ НАСИЛИЮ, ТО:</vt:lpstr>
      <vt:lpstr>ПАМЯТКА ДЛЯ РОДИТЕЛЕЙ несовершеннолетних с целью предупреждения и профилактики преступлений насильственного характера против детей 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user</dc:creator>
  <cp:lastModifiedBy>Учетная запись Майкрософт</cp:lastModifiedBy>
  <cp:revision>60</cp:revision>
  <dcterms:created xsi:type="dcterms:W3CDTF">2018-09-04T12:10:47Z</dcterms:created>
  <dcterms:modified xsi:type="dcterms:W3CDTF">2025-06-30T17:54:54Z</dcterms:modified>
</cp:coreProperties>
</file>