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99" r:id="rId2"/>
    <p:sldId id="322" r:id="rId3"/>
    <p:sldId id="300" r:id="rId4"/>
    <p:sldId id="298" r:id="rId5"/>
    <p:sldId id="302" r:id="rId6"/>
    <p:sldId id="312" r:id="rId7"/>
    <p:sldId id="310" r:id="rId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4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834"/>
    <a:srgbClr val="23413B"/>
    <a:srgbClr val="41776D"/>
    <a:srgbClr val="132320"/>
    <a:srgbClr val="38665D"/>
    <a:srgbClr val="315951"/>
    <a:srgbClr val="4B8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72" autoAdjust="0"/>
  </p:normalViewPr>
  <p:slideViewPr>
    <p:cSldViewPr>
      <p:cViewPr varScale="1">
        <p:scale>
          <a:sx n="123" d="100"/>
          <a:sy n="123" d="100"/>
        </p:scale>
        <p:origin x="2203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E7FB846-5F41-4E2A-85FC-54A4AA8B6322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12D861C-A11D-439F-9A2D-69D730899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15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47D2DA7-6522-46D7-B7BC-DD4B642A2692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94D8E9F-BB19-4B84-B71F-93FF4C60F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42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EA1993-E564-4A3C-905D-03514E6C1E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93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4D8E9F-BB19-4B84-B71F-93FF4C60FA2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7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88" y="188913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1344" y="2492816"/>
            <a:ext cx="1440000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5600" y="404584"/>
            <a:ext cx="7992888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9F63B-E7F3-40B3-9EFD-90B31F339883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8F403-E59B-449B-9479-FC1D1C7C8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D70D-DC57-4EBC-9F30-4435AE1EAD88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11BEB-8729-44C6-81DD-1C494BF36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92A0-AD53-4467-B7D0-E150D950A9E4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671EC-7C54-4806-9B22-53F6070A5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5360" y="188640"/>
            <a:ext cx="1440000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274638"/>
            <a:ext cx="9086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4E113-9108-4390-8BCE-785D3EE5CEA3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38C65-96B5-4A7D-A094-2C858E0B2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C5BB4-FC8F-4001-81BC-D3304C33E429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A365D-EA6E-4885-9141-702E0F7CB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EDAB5-3294-4BA2-A63F-C9AFFD1B4244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34046-1504-4D11-B246-465165E4F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27929-C323-4586-B34B-69744F999251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7421-A2FF-43E9-8CD1-6EE0AE84B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5360" y="188640"/>
            <a:ext cx="1440000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274638"/>
            <a:ext cx="9374832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6167-139A-4B79-91B6-159F336F9F1A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09DAE-63E3-4A04-9E94-FEBFE812C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5360" y="188640"/>
            <a:ext cx="1440000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C325-7523-47FF-BA0F-5FB32176A278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3E482-8845-43A0-A3A1-20F42C663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39EA-9516-4F34-AB9F-1E35B49253F3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DCCD-CA79-4B2E-A30F-2DE794D1F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5360" y="188640"/>
            <a:ext cx="1440000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5314F-A88A-4FB6-91FB-A2DE4213AB2E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E3D35-8F00-4DD8-8349-62DCB3C55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724002-2670-4B7B-861C-13A3DB613976}" type="datetimeFigureOut">
              <a:rPr lang="ru-RU"/>
              <a:pPr>
                <a:defRPr/>
              </a:pPr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09277E-FCB5-4434-B192-23C0B4D04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4" r:id="rId3"/>
    <p:sldLayoutId id="2147483655" r:id="rId4"/>
    <p:sldLayoutId id="2147483656" r:id="rId5"/>
    <p:sldLayoutId id="2147483662" r:id="rId6"/>
    <p:sldLayoutId id="2147483663" r:id="rId7"/>
    <p:sldLayoutId id="2147483657" r:id="rId8"/>
    <p:sldLayoutId id="2147483664" r:id="rId9"/>
    <p:sldLayoutId id="2147483658" r:id="rId10"/>
    <p:sldLayoutId id="2147483659" r:id="rId11"/>
  </p:sldLayoutIdLst>
  <p:transition advTm="0">
    <p:wip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6800" y="116632"/>
            <a:ext cx="9334500" cy="1152128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образовательное учреждение </a:t>
            </a:r>
            <a:r>
              <a:rPr lang="ru-RU" sz="1800" b="0" dirty="0" smtClean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высшего </a:t>
            </a:r>
            <a:r>
              <a:rPr lang="ru-RU" sz="18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br>
              <a:rPr lang="ru-RU" sz="18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«Петербургский государственный университет путей сообщения Императора Александра </a:t>
            </a:r>
            <a:r>
              <a:rPr lang="en-US" sz="18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800" b="0" dirty="0" smtClean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rgbClr val="2341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body" idx="1"/>
          </p:nvPr>
        </p:nvSpPr>
        <p:spPr>
          <a:xfrm>
            <a:off x="2711450" y="3732213"/>
            <a:ext cx="8240713" cy="1809750"/>
          </a:xfrm>
        </p:spPr>
        <p:txBody>
          <a:bodyPr rtlCol="0" anchor="ctr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23413B"/>
                </a:solidFill>
                <a:effectLst>
                  <a:outerShdw blurRad="609600" dist="685800" dir="12540000" algn="tl" rotWithShape="0">
                    <a:srgbClr val="00B05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23413B"/>
                </a:solidFill>
                <a:effectLst>
                  <a:outerShdw blurRad="609600" dist="685800" dir="12540000" algn="tl" rotWithShape="0">
                    <a:srgbClr val="00B05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2341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>
                <a:solidFill>
                  <a:srgbClr val="2341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«ЭКОНОМИКА И МЕНЕДЖМЕНТ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>
                <a:solidFill>
                  <a:srgbClr val="2341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СТРОИТЕЛЬСТВЕ»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b="1" dirty="0">
              <a:solidFill>
                <a:srgbClr val="23413B"/>
              </a:solidFill>
              <a:effectLst>
                <a:outerShdw blurRad="609600" dist="685800" dir="12540000" algn="tl" rotWithShape="0">
                  <a:srgbClr val="00B05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2567608" y="2383473"/>
            <a:ext cx="726122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cap="all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Факультет экономики и менеджмента</a:t>
            </a:r>
            <a:endParaRPr lang="ru-RU" dirty="0">
              <a:solidFill>
                <a:srgbClr val="234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85269"/>
            <a:ext cx="1804987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9679" r="1264" b="9668"/>
          <a:stretch/>
        </p:blipFill>
        <p:spPr>
          <a:xfrm>
            <a:off x="3289108" y="1340768"/>
            <a:ext cx="7835695" cy="3600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20397" t="19885" r="30061" b="63739"/>
          <a:stretch/>
        </p:blipFill>
        <p:spPr>
          <a:xfrm>
            <a:off x="1415480" y="4941168"/>
            <a:ext cx="10107822" cy="1879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9169" y="2582121"/>
            <a:ext cx="2344663" cy="2359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r="3797"/>
          <a:stretch/>
        </p:blipFill>
        <p:spPr>
          <a:xfrm>
            <a:off x="6921" y="2582121"/>
            <a:ext cx="2232248" cy="2359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wipe/>
      </p:transition>
    </mc:Choice>
    <mc:Fallback xmlns="">
      <p:transition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43472" y="3887520"/>
            <a:ext cx="8856984" cy="2853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инженерный транспортный ВУЗ.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старейших ВУЗов страны (1809 г).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Традиции, передаваемые через поколения.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исторической части одного из самых красивых городов.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востребованы на рынке труда в разных отраслях.</a:t>
            </a:r>
          </a:p>
          <a:p>
            <a:pPr marL="342900" indent="-342900" algn="ctr">
              <a:buAutoNum type="arabicPeriod"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792" y="2420888"/>
            <a:ext cx="10873208" cy="42563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56584" cy="367681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316252" y="188640"/>
            <a:ext cx="6816080" cy="936104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образовательное учреждение </a:t>
            </a:r>
            <a:r>
              <a:rPr lang="ru-RU" sz="1400" b="0" dirty="0" smtClean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высшего </a:t>
            </a:r>
            <a:r>
              <a:rPr lang="ru-RU" sz="14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br>
              <a:rPr lang="ru-RU" sz="14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«Петербургский государственный университет путей сообщения Императора Александра </a:t>
            </a:r>
            <a:r>
              <a:rPr lang="en-US" sz="14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400" b="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solidFill>
                <a:srgbClr val="2341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одзаголовок 11"/>
          <p:cNvSpPr>
            <a:spLocks noGrp="1"/>
          </p:cNvSpPr>
          <p:nvPr>
            <p:ph type="body" idx="1"/>
          </p:nvPr>
        </p:nvSpPr>
        <p:spPr>
          <a:xfrm>
            <a:off x="5256584" y="1851743"/>
            <a:ext cx="6935416" cy="540781"/>
          </a:xfrm>
        </p:spPr>
        <p:txBody>
          <a:bodyPr rtlCol="0" anchor="ctr">
            <a:no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23413B"/>
                </a:solidFill>
                <a:effectLst>
                  <a:outerShdw blurRad="609600" dist="685800" dir="12540000" algn="tl" rotWithShape="0">
                    <a:srgbClr val="00B05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23413B"/>
                </a:solidFill>
                <a:effectLst>
                  <a:outerShdw blurRad="609600" dist="685800" dir="12540000" algn="tl" rotWithShape="0">
                    <a:srgbClr val="00B05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2341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КАФЕДРА </a:t>
            </a:r>
            <a:r>
              <a:rPr lang="ru-RU" sz="1600" b="1" dirty="0" smtClean="0">
                <a:solidFill>
                  <a:srgbClr val="2341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solidFill>
                  <a:srgbClr val="2341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ЭКОНОМИКА И МЕНЕДЖМЕНТ </a:t>
            </a:r>
            <a:r>
              <a:rPr lang="ru-RU" sz="1600" b="1" dirty="0" smtClean="0">
                <a:solidFill>
                  <a:srgbClr val="2341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2341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СТРОИТЕЛЬСТВЕ»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600" b="1" dirty="0">
              <a:solidFill>
                <a:srgbClr val="23413B"/>
              </a:solidFill>
              <a:effectLst>
                <a:outerShdw blurRad="609600" dist="685800" dir="12540000" algn="tl" rotWithShape="0">
                  <a:srgbClr val="00B05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2876" y="1388336"/>
            <a:ext cx="530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cap="all" dirty="0">
                <a:solidFill>
                  <a:srgbClr val="2341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Факультет экономики и менеджмента</a:t>
            </a:r>
            <a:endParaRPr lang="ru-RU" dirty="0">
              <a:solidFill>
                <a:srgbClr val="234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Объект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75022" y="2364877"/>
            <a:ext cx="5993901" cy="42340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438" y="3009313"/>
            <a:ext cx="5576292" cy="365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27318"/>
      </p:ext>
    </p:extLst>
  </p:cSld>
  <p:clrMapOvr>
    <a:masterClrMapping/>
  </p:clrMapOvr>
  <p:transition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850106"/>
          </a:xfrm>
        </p:spPr>
        <p:txBody>
          <a:bodyPr/>
          <a:lstStyle/>
          <a:p>
            <a:r>
              <a:rPr lang="ru-RU" sz="3000" b="1" dirty="0" smtClean="0">
                <a:solidFill>
                  <a:srgbClr val="234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КАФЕДРЫ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118090" y="1175636"/>
            <a:ext cx="5112568" cy="1204045"/>
          </a:xfrm>
          <a:custGeom>
            <a:avLst/>
            <a:gdLst>
              <a:gd name="connsiteX0" fmla="*/ 0 w 3090788"/>
              <a:gd name="connsiteY0" fmla="*/ 0 h 1204045"/>
              <a:gd name="connsiteX1" fmla="*/ 3090788 w 3090788"/>
              <a:gd name="connsiteY1" fmla="*/ 0 h 1204045"/>
              <a:gd name="connsiteX2" fmla="*/ 3090788 w 3090788"/>
              <a:gd name="connsiteY2" fmla="*/ 1204045 h 1204045"/>
              <a:gd name="connsiteX3" fmla="*/ 0 w 3090788"/>
              <a:gd name="connsiteY3" fmla="*/ 1204045 h 1204045"/>
              <a:gd name="connsiteX4" fmla="*/ 0 w 3090788"/>
              <a:gd name="connsiteY4" fmla="*/ 0 h 1204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0788" h="1204045">
                <a:moveTo>
                  <a:pt x="0" y="0"/>
                </a:moveTo>
                <a:lnTo>
                  <a:pt x="3090788" y="0"/>
                </a:lnTo>
                <a:lnTo>
                  <a:pt x="3090788" y="1204045"/>
                </a:lnTo>
                <a:lnTo>
                  <a:pt x="0" y="1204045"/>
                </a:lnTo>
                <a:lnTo>
                  <a:pt x="0" y="0"/>
                </a:lnTo>
                <a:close/>
              </a:path>
            </a:pathLst>
          </a:custGeom>
          <a:solidFill>
            <a:srgbClr val="315951"/>
          </a:solidFill>
          <a:ln>
            <a:solidFill>
              <a:srgbClr val="31595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576" tIns="93472" rIns="163576" bIns="93472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500" kern="1200" dirty="0">
                <a:latin typeface="Arial" panose="020B0604020202020204" pitchFamily="34" charset="0"/>
                <a:cs typeface="Arial" panose="020B0604020202020204" pitchFamily="34" charset="0"/>
              </a:rPr>
              <a:t>Программа подготовки бакалавров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118090" y="2475732"/>
            <a:ext cx="5112568" cy="1993332"/>
          </a:xfrm>
          <a:custGeom>
            <a:avLst/>
            <a:gdLst>
              <a:gd name="connsiteX0" fmla="*/ 0 w 3842684"/>
              <a:gd name="connsiteY0" fmla="*/ 0 h 1300080"/>
              <a:gd name="connsiteX1" fmla="*/ 3842684 w 3842684"/>
              <a:gd name="connsiteY1" fmla="*/ 0 h 1300080"/>
              <a:gd name="connsiteX2" fmla="*/ 3842684 w 3842684"/>
              <a:gd name="connsiteY2" fmla="*/ 1300080 h 1300080"/>
              <a:gd name="connsiteX3" fmla="*/ 0 w 3842684"/>
              <a:gd name="connsiteY3" fmla="*/ 1300080 h 1300080"/>
              <a:gd name="connsiteX4" fmla="*/ 0 w 3842684"/>
              <a:gd name="connsiteY4" fmla="*/ 0 h 130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2684" h="1300080">
                <a:moveTo>
                  <a:pt x="0" y="0"/>
                </a:moveTo>
                <a:lnTo>
                  <a:pt x="3842684" y="0"/>
                </a:lnTo>
                <a:lnTo>
                  <a:pt x="3842684" y="1300080"/>
                </a:lnTo>
                <a:lnTo>
                  <a:pt x="0" y="13000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200" b="1" kern="1200" dirty="0">
                <a:latin typeface="Arial" panose="020B0604020202020204" pitchFamily="34" charset="0"/>
                <a:cs typeface="Arial" panose="020B0604020202020204" pitchFamily="34" charset="0"/>
              </a:rPr>
              <a:t>38.03.01 «Экономика</a:t>
            </a:r>
            <a:r>
              <a:rPr lang="ru-RU" sz="2200" b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lvl="1" algn="l" defTabSz="8445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2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</a:p>
          <a:p>
            <a:pPr marL="0" lvl="1" algn="l" defTabSz="8445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22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200" kern="1200" dirty="0">
                <a:latin typeface="Arial" panose="020B0604020202020204" pitchFamily="34" charset="0"/>
                <a:cs typeface="Arial" panose="020B0604020202020204" pitchFamily="34" charset="0"/>
              </a:rPr>
              <a:t>ЭКОНОМИКА СТРОИТЕЛЬНЫХ ПРЕДПРИЯТИЙ И ОРГАНИЗАЦИЙ»</a:t>
            </a:r>
          </a:p>
        </p:txBody>
      </p:sp>
      <p:sp>
        <p:nvSpPr>
          <p:cNvPr id="12" name="Прямоугольник 11">
            <a:extLst/>
          </p:cNvPr>
          <p:cNvSpPr/>
          <p:nvPr/>
        </p:nvSpPr>
        <p:spPr>
          <a:xfrm>
            <a:off x="119336" y="4565115"/>
            <a:ext cx="5111322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Профессиональный стандарт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16.033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Специалист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области планово-экономического обеспечения строительного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производства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/>
          </p:cNvPr>
          <p:cNvSpPr/>
          <p:nvPr/>
        </p:nvSpPr>
        <p:spPr>
          <a:xfrm>
            <a:off x="120002" y="5961474"/>
            <a:ext cx="5110656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Профессиональный стандарт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08.043 Экономист предприятия</a:t>
            </a:r>
          </a:p>
        </p:txBody>
      </p:sp>
      <p:sp>
        <p:nvSpPr>
          <p:cNvPr id="11" name="Прямоугольник: скругленные углы 12">
            <a:extLst/>
          </p:cNvPr>
          <p:cNvSpPr/>
          <p:nvPr/>
        </p:nvSpPr>
        <p:spPr>
          <a:xfrm>
            <a:off x="5447928" y="908720"/>
            <a:ext cx="6717950" cy="58772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Практико-ориентированные курсы :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предпринимательской </a:t>
            </a: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– </a:t>
            </a:r>
            <a:r>
              <a:rPr lang="ru-RU" sz="17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СОБСТВЕННЫЙ БИЗНЕС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 строительства – </a:t>
            </a:r>
            <a:r>
              <a:rPr lang="ru-RU" sz="17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ЭКОНОМИСТ</a:t>
            </a:r>
            <a:r>
              <a:rPr lang="ru-RU" sz="17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отчетность в </a:t>
            </a: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строительстве – </a:t>
            </a:r>
            <a:r>
              <a:rPr lang="ru-RU" sz="17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БУХГАЛТЕР, СПЕЦИАЛИСТ ПО БЮДЖЕТИРОВАНИЮ 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и инвестиционных </a:t>
            </a: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– </a:t>
            </a:r>
            <a:r>
              <a:rPr lang="ru-RU" sz="17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 В ОБЛАСТИ ИНВЕСТИЦИЙ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проектами </a:t>
            </a: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7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кредитование строительства – </a:t>
            </a:r>
            <a:r>
              <a:rPr lang="ru-RU" sz="17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 ФИНАНСОВОГО ОТДЕЛА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Договорная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– </a:t>
            </a:r>
            <a:r>
              <a:rPr lang="ru-RU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В ДОГОВОРНОМ ОТДЕЛЕ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Стратегический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тактический маркетинг – </a:t>
            </a:r>
            <a:r>
              <a:rPr lang="ru-RU" sz="17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МАРКЕТОЛОГ (ТАРГЕТОЛОГ)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Ценообразование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сметное </a:t>
            </a:r>
            <a:r>
              <a:rPr lang="ru-RU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дело </a:t>
            </a:r>
            <a:r>
              <a:rPr lang="ru-RU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7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СМЕТЧИК</a:t>
            </a:r>
            <a:endParaRPr lang="ru-RU" sz="17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09600" y="116632"/>
            <a:ext cx="109728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234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РАБОТАТЬ</a:t>
            </a:r>
            <a:endParaRPr lang="ru-RU" sz="3000" b="1" dirty="0">
              <a:solidFill>
                <a:srgbClr val="234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7680176" y="681634"/>
            <a:ext cx="4511824" cy="662400"/>
          </a:xfrm>
          <a:custGeom>
            <a:avLst/>
            <a:gdLst>
              <a:gd name="connsiteX0" fmla="*/ 0 w 5760640"/>
              <a:gd name="connsiteY0" fmla="*/ 0 h 662400"/>
              <a:gd name="connsiteX1" fmla="*/ 5760640 w 5760640"/>
              <a:gd name="connsiteY1" fmla="*/ 0 h 662400"/>
              <a:gd name="connsiteX2" fmla="*/ 5760640 w 5760640"/>
              <a:gd name="connsiteY2" fmla="*/ 662400 h 662400"/>
              <a:gd name="connsiteX3" fmla="*/ 0 w 5760640"/>
              <a:gd name="connsiteY3" fmla="*/ 662400 h 662400"/>
              <a:gd name="connsiteX4" fmla="*/ 0 w 5760640"/>
              <a:gd name="connsiteY4" fmla="*/ 0 h 6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640" h="662400">
                <a:moveTo>
                  <a:pt x="0" y="0"/>
                </a:moveTo>
                <a:lnTo>
                  <a:pt x="5760640" y="0"/>
                </a:lnTo>
                <a:lnTo>
                  <a:pt x="5760640" y="662400"/>
                </a:lnTo>
                <a:lnTo>
                  <a:pt x="0" y="662400"/>
                </a:lnTo>
                <a:lnTo>
                  <a:pt x="0" y="0"/>
                </a:lnTo>
                <a:close/>
              </a:path>
            </a:pathLst>
          </a:custGeom>
          <a:solidFill>
            <a:srgbClr val="029834"/>
          </a:solidFill>
          <a:ln>
            <a:solidFill>
              <a:srgbClr val="029834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1200" dirty="0">
                <a:latin typeface="Arial" panose="020B0604020202020204" pitchFamily="34" charset="0"/>
                <a:cs typeface="Arial" panose="020B0604020202020204" pitchFamily="34" charset="0"/>
              </a:rPr>
              <a:t>Среди работодателей – передовые предприятия отрасли: 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7680176" y="1358362"/>
            <a:ext cx="4511824" cy="5499638"/>
          </a:xfrm>
          <a:custGeom>
            <a:avLst/>
            <a:gdLst>
              <a:gd name="connsiteX0" fmla="*/ 0 w 5760640"/>
              <a:gd name="connsiteY0" fmla="*/ 0 h 5050799"/>
              <a:gd name="connsiteX1" fmla="*/ 5760640 w 5760640"/>
              <a:gd name="connsiteY1" fmla="*/ 0 h 5050799"/>
              <a:gd name="connsiteX2" fmla="*/ 5760640 w 5760640"/>
              <a:gd name="connsiteY2" fmla="*/ 5050799 h 5050799"/>
              <a:gd name="connsiteX3" fmla="*/ 0 w 5760640"/>
              <a:gd name="connsiteY3" fmla="*/ 5050799 h 5050799"/>
              <a:gd name="connsiteX4" fmla="*/ 0 w 5760640"/>
              <a:gd name="connsiteY4" fmla="*/ 0 h 505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640" h="5050799">
                <a:moveTo>
                  <a:pt x="0" y="0"/>
                </a:moveTo>
                <a:lnTo>
                  <a:pt x="5760640" y="0"/>
                </a:lnTo>
                <a:lnTo>
                  <a:pt x="5760640" y="5050799"/>
                </a:lnTo>
                <a:lnTo>
                  <a:pt x="0" y="50507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012" tIns="96012" rIns="128016" bIns="144018" numCol="1" spcCol="1270" anchor="t" anchorCtr="0">
            <a:noAutofit/>
          </a:bodyPr>
          <a:lstStyle/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>
                <a:latin typeface="Arial" panose="020B0604020202020204" pitchFamily="34" charset="0"/>
                <a:cs typeface="Arial" panose="020B0604020202020204" pitchFamily="34" charset="0"/>
              </a:rPr>
              <a:t>ОАО «Метрострой»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>
                <a:latin typeface="Arial" panose="020B0604020202020204" pitchFamily="34" charset="0"/>
                <a:cs typeface="Arial" panose="020B0604020202020204" pitchFamily="34" charset="0"/>
              </a:rPr>
              <a:t>ФКУ «ДСТО Санкт-Петербург»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Октябрьской железной дороги - филиала ОАО «РЖД»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>
                <a:latin typeface="Arial" panose="020B0604020202020204" pitchFamily="34" charset="0"/>
                <a:cs typeface="Arial" panose="020B0604020202020204" pitchFamily="34" charset="0"/>
              </a:rPr>
              <a:t>Октябрьская дирекция инфраструктуры ЦДИ – филиала ОАО «РЖД»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>
                <a:latin typeface="Arial" panose="020B0604020202020204" pitchFamily="34" charset="0"/>
                <a:cs typeface="Arial" panose="020B0604020202020204" pitchFamily="34" charset="0"/>
              </a:rPr>
              <a:t>Северо-Западная региональная дирекция железнодорожных вокзалов – филиала ОАО «РЖД</a:t>
            </a:r>
            <a:r>
              <a:rPr lang="ru-RU" sz="17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7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>
                <a:latin typeface="Arial" panose="020B0604020202020204" pitchFamily="34" charset="0"/>
                <a:cs typeface="Arial" panose="020B0604020202020204" pitchFamily="34" charset="0"/>
              </a:rPr>
              <a:t>ГУП «Петербургский метрополитен»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предприятий «</a:t>
            </a:r>
            <a:r>
              <a:rPr lang="ru-RU" sz="17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Дорсервис</a:t>
            </a:r>
            <a:r>
              <a:rPr lang="ru-RU" sz="17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7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700" kern="1200" dirty="0">
                <a:latin typeface="Arial" panose="020B0604020202020204" pitchFamily="34" charset="0"/>
                <a:cs typeface="Arial" panose="020B0604020202020204" pitchFamily="34" charset="0"/>
              </a:rPr>
              <a:t>«Институт «Стройпроект»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70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Setl</a:t>
            </a:r>
            <a:r>
              <a:rPr lang="en-US" sz="17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ГК «Самолет» 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ПАО «Группа ЛСР»</a:t>
            </a:r>
          </a:p>
          <a:p>
            <a:pPr marL="0" lvl="1" algn="l" defTabSz="800100" rtl="0"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компаний ПИК и </a:t>
            </a:r>
            <a:r>
              <a:rPr lang="ru-RU" sz="1700" kern="1200" dirty="0"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011" y="1270412"/>
            <a:ext cx="3656405" cy="2474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2315" y="1119611"/>
            <a:ext cx="3744416" cy="2837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05" y="3744541"/>
            <a:ext cx="3744416" cy="2331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31704" y="4221088"/>
            <a:ext cx="4021568" cy="2478681"/>
          </a:xfrm>
          <a:prstGeom prst="rect">
            <a:avLst/>
          </a:prstGeom>
        </p:spPr>
      </p:pic>
    </p:spTree>
  </p:cSld>
  <p:clrMapOvr>
    <a:masterClrMapping/>
  </p:clrMapOvr>
  <p:transition advTm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ъект 2"/>
          <p:cNvSpPr txBox="1">
            <a:spLocks/>
          </p:cNvSpPr>
          <p:nvPr/>
        </p:nvSpPr>
        <p:spPr bwMode="auto">
          <a:xfrm>
            <a:off x="263352" y="30736"/>
            <a:ext cx="119286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itchFamily="2" charset="2"/>
              <a:buNone/>
            </a:pP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itchFamily="2" charset="2"/>
              <a:buNone/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itchFamily="2" charset="2"/>
              <a:buChar char="§"/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«Русский язык» 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«Математика(профильная)»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		«Обществознание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»/ «История»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itchFamily="2" charset="2"/>
              <a:buChar char="§"/>
            </a:pP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мин.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балл – «36») 	      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мин.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балл –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«27»)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бюджетные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места (мин. балл –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«70»)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</a:pP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платные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места (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мин. балл – «42»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«32»)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обучения: 4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Форма обучения: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очная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Диплом: бакалавр по направлению 38.03.01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itchFamily="2" charset="2"/>
              <a:buChar char="§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Язык обучения: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itchFamily="2" charset="2"/>
              <a:buChar char="§"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Годовая стоимость обучения  - 222 600 руб.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110000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https://priem.pgups.ru/index.php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72828" y="116632"/>
            <a:ext cx="10972800" cy="823317"/>
          </a:xfrm>
        </p:spPr>
        <p:txBody>
          <a:bodyPr anchor="ctr" anchorCtr="0"/>
          <a:lstStyle/>
          <a:p>
            <a:pPr algn="ctr"/>
            <a:r>
              <a:rPr lang="ru-RU" sz="3000" b="1" dirty="0" smtClean="0">
                <a:solidFill>
                  <a:srgbClr val="234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ПРИЕМА НА ОБУЧЕНИЕ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3352" y="188640"/>
            <a:ext cx="11726862" cy="6591207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6288" y="3304030"/>
            <a:ext cx="7228384" cy="1047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6288" y="4342346"/>
            <a:ext cx="7228384" cy="2399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1013" y="4077072"/>
            <a:ext cx="2479154" cy="2494457"/>
          </a:xfrm>
          <a:prstGeom prst="rect">
            <a:avLst/>
          </a:prstGeom>
        </p:spPr>
      </p:pic>
    </p:spTree>
  </p:cSld>
  <p:clrMapOvr>
    <a:masterClrMapping/>
  </p:clrMapOvr>
  <p:transition advTm="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79376" y="116632"/>
            <a:ext cx="11103024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rgbClr val="234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СТУДЕНЧЕСКАЯ ЖИЗНЬ</a:t>
            </a:r>
            <a:endParaRPr lang="ru-RU" sz="3000" b="1" dirty="0">
              <a:solidFill>
                <a:srgbClr val="234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3704660" y="670118"/>
            <a:ext cx="5243691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34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и учеба</a:t>
            </a:r>
            <a:endParaRPr lang="ru-RU" sz="2000" b="1" dirty="0">
              <a:solidFill>
                <a:srgbClr val="234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456910" y="692696"/>
            <a:ext cx="306398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34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</a:t>
            </a:r>
            <a:endParaRPr lang="ru-RU" sz="2000" b="1" dirty="0">
              <a:solidFill>
                <a:srgbClr val="234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9057587" y="692696"/>
            <a:ext cx="2659266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234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ru-RU" sz="2000" b="1" dirty="0">
              <a:solidFill>
                <a:srgbClr val="2341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03918" y="1721044"/>
            <a:ext cx="3804413" cy="4536504"/>
            <a:chOff x="410000" y="1340768"/>
            <a:chExt cx="3486274" cy="4157145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376" y="1340768"/>
              <a:ext cx="1605224" cy="214029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6721" y="1628800"/>
              <a:ext cx="1520334" cy="2022897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000" y="3701359"/>
              <a:ext cx="3486274" cy="1796554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8684367" y="1238219"/>
            <a:ext cx="3351692" cy="5429889"/>
            <a:chOff x="9336556" y="1628800"/>
            <a:chExt cx="2919448" cy="472963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4445" y="4556719"/>
              <a:ext cx="1606584" cy="8429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63" b="24237"/>
            <a:stretch/>
          </p:blipFill>
          <p:spPr>
            <a:xfrm>
              <a:off x="9336556" y="3376930"/>
              <a:ext cx="2833579" cy="1152128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47367" y="5358001"/>
              <a:ext cx="1944874" cy="1000434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14574" y="1628800"/>
              <a:ext cx="1788444" cy="1788444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08796" y="4431921"/>
              <a:ext cx="1347208" cy="898419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4381628" y="1341265"/>
            <a:ext cx="3788320" cy="5130519"/>
            <a:chOff x="5062553" y="1628800"/>
            <a:chExt cx="3453615" cy="46772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6526" y="1628800"/>
              <a:ext cx="1599642" cy="2132856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62553" y="1628800"/>
              <a:ext cx="1761660" cy="2348880"/>
            </a:xfrm>
            <a:prstGeom prst="rect">
              <a:avLst/>
            </a:prstGeom>
          </p:spPr>
        </p:pic>
        <p:pic>
          <p:nvPicPr>
            <p:cNvPr id="1329" name="Picture 305" descr="https://sun9-62.userapi.com/impf/KuX0XIfMaNAVU_CxJ4YCOrT-WeApefycFwDO2g/_bJuuMPLoM4.jpg?size=1280x960&amp;quality=95&amp;sign=add3af5d35e13abdcde9b5b76cc5276f&amp;type=albu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528" y="4001772"/>
              <a:ext cx="3072341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advTm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911424" y="7871"/>
            <a:ext cx="10344472" cy="63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000" b="1" dirty="0" smtClean="0">
                <a:solidFill>
                  <a:srgbClr val="2341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КАФЕДРА В ИНФОРМАЦИОННОМ ПРОСТРАНСТВЕ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27522"/>
            <a:ext cx="10513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b="1" dirty="0">
                <a:solidFill>
                  <a:srgbClr val="23413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https://www.pgups.ru/struct/kafedra_ekonomika_i_menedzhment_v_stroitelstve/</a:t>
            </a:r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602" y="1825002"/>
            <a:ext cx="1224136" cy="122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19337" y="980728"/>
            <a:ext cx="12007520" cy="756288"/>
          </a:xfrm>
          <a:prstGeom prst="roundRect">
            <a:avLst/>
          </a:prstGeom>
          <a:solidFill>
            <a:srgbClr val="23413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239" tIns="123239" rIns="123239" bIns="123239" numCol="1" spcCol="1270" anchor="ctr" anchorCtr="0">
            <a:noAutofit/>
          </a:bodyPr>
          <a:lstStyle/>
          <a:p>
            <a:pPr algn="ctr" defTabSz="755650"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Уважаемые студенты!</a:t>
            </a:r>
          </a:p>
          <a:p>
            <a:pPr algn="ctr" defTabSz="755650"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Мы рады приветствовать вас на страничках кафедры</a:t>
            </a:r>
          </a:p>
          <a:p>
            <a:pPr algn="ctr" defTabSz="755650"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«Экономика и менеджмент в строительстве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820890"/>
            <a:ext cx="3523876" cy="5044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user\Downloads\QR-Cod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12" y="5157192"/>
            <a:ext cx="1589652" cy="158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832" y="1801098"/>
            <a:ext cx="6575244" cy="4945746"/>
          </a:xfrm>
          <a:prstGeom prst="rect">
            <a:avLst/>
          </a:prstGeom>
        </p:spPr>
      </p:pic>
    </p:spTree>
  </p:cSld>
  <p:clrMapOvr>
    <a:masterClrMapping/>
  </p:clrMapOvr>
  <p:transition advTm="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3697</TotalTime>
  <Words>290</Words>
  <Application>Microsoft Office PowerPoint</Application>
  <PresentationFormat>Широкоэкранный</PresentationFormat>
  <Paragraphs>67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Wingdings</vt:lpstr>
      <vt:lpstr>Тема Office</vt:lpstr>
      <vt:lpstr>Федеральное государственное бюджетное образовательное учреждение высшего образования «Петербургский государственный университет путей сообщения Императора Александра I»</vt:lpstr>
      <vt:lpstr>Федеральное государственное бюджетное образовательное учреждение высшего образования «Петербургский государственный университет путей сообщения Императора Александра I»  </vt:lpstr>
      <vt:lpstr>ОБРАЗОВАТЕЛЬНЫЕ ПРОГРАММЫ КАФЕДРЫ</vt:lpstr>
      <vt:lpstr>Презентация PowerPoint</vt:lpstr>
      <vt:lpstr>ОСОБЕННОСТИ ПРИЕМА НА ОБУЧЕНИЕ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АГЕНТСТВО ЖЕЛЕЗНОДОРОЖНОГО ТРАНСПОРТА  Федеральное государственное бюджетное образовательное учреждение высшего образования «Петербургский государственный университет путей сообщения  Императора Александра I» (ФГБОУ ВПО ПГУПС) Факультет «Экономика и менеджмент»  Кафедра «Экономика и менеджмент в строительстве»</dc:title>
  <dc:creator>Dmitry Makarov</dc:creator>
  <cp:lastModifiedBy>user</cp:lastModifiedBy>
  <cp:revision>228</cp:revision>
  <dcterms:created xsi:type="dcterms:W3CDTF">2018-11-11T18:15:29Z</dcterms:created>
  <dcterms:modified xsi:type="dcterms:W3CDTF">2025-03-11T07:06:55Z</dcterms:modified>
</cp:coreProperties>
</file>