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1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16BF0B-2A51-4ACB-8E8D-38251A28041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9561C8-873D-4588-83D9-D22E4D39AD9B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F4C5CC05-1D76-4E02-B51E-7A19B844CC6A}" type="parTrans" cxnId="{6535C21F-9118-43B4-BE57-2634161826D8}">
      <dgm:prSet/>
      <dgm:spPr/>
      <dgm:t>
        <a:bodyPr/>
        <a:lstStyle/>
        <a:p>
          <a:endParaRPr lang="ru-RU"/>
        </a:p>
      </dgm:t>
    </dgm:pt>
    <dgm:pt modelId="{2E863CFD-B4B4-46A9-A145-5A4D0B3D2D67}" type="sibTrans" cxnId="{6535C21F-9118-43B4-BE57-2634161826D8}">
      <dgm:prSet/>
      <dgm:spPr/>
      <dgm:t>
        <a:bodyPr/>
        <a:lstStyle/>
        <a:p>
          <a:endParaRPr lang="ru-RU"/>
        </a:p>
      </dgm:t>
    </dgm:pt>
    <dgm:pt modelId="{69F6D6B1-485D-43BB-B4D1-D9789031B8AE}">
      <dgm:prSet phldrT="[Текст]"/>
      <dgm:spPr/>
      <dgm:t>
        <a:bodyPr/>
        <a:lstStyle/>
        <a:p>
          <a:r>
            <a:rPr lang="ru-RU" b="1" dirty="0" smtClean="0"/>
            <a:t>Преступление небольшой тяжести</a:t>
          </a:r>
          <a:endParaRPr lang="ru-RU" b="1" dirty="0"/>
        </a:p>
      </dgm:t>
    </dgm:pt>
    <dgm:pt modelId="{C2292322-862F-471F-A31B-AC5831C664D1}" type="parTrans" cxnId="{44FEABE0-F539-40B6-ACA5-0E757C5BF00F}">
      <dgm:prSet/>
      <dgm:spPr/>
      <dgm:t>
        <a:bodyPr/>
        <a:lstStyle/>
        <a:p>
          <a:endParaRPr lang="ru-RU"/>
        </a:p>
      </dgm:t>
    </dgm:pt>
    <dgm:pt modelId="{79300F4E-24F9-48EC-8D42-055E7B2F465D}" type="sibTrans" cxnId="{44FEABE0-F539-40B6-ACA5-0E757C5BF00F}">
      <dgm:prSet/>
      <dgm:spPr/>
      <dgm:t>
        <a:bodyPr/>
        <a:lstStyle/>
        <a:p>
          <a:endParaRPr lang="ru-RU"/>
        </a:p>
      </dgm:t>
    </dgm:pt>
    <dgm:pt modelId="{C738FEA6-3ABD-4BDF-9EA5-A96C4D60C1BB}">
      <dgm:prSet phldrT="[Текст]"/>
      <dgm:spPr/>
      <dgm:t>
        <a:bodyPr/>
        <a:lstStyle/>
        <a:p>
          <a:r>
            <a:rPr lang="ru-RU" dirty="0" smtClean="0"/>
            <a:t>Наказание – до 2 лет лишения свободы</a:t>
          </a:r>
          <a:endParaRPr lang="ru-RU" dirty="0"/>
        </a:p>
      </dgm:t>
    </dgm:pt>
    <dgm:pt modelId="{8AD8554E-4269-498B-87D2-C16E47A42410}" type="parTrans" cxnId="{AFBAE981-4F89-4594-A93D-0C5003EF625D}">
      <dgm:prSet/>
      <dgm:spPr/>
      <dgm:t>
        <a:bodyPr/>
        <a:lstStyle/>
        <a:p>
          <a:endParaRPr lang="ru-RU"/>
        </a:p>
      </dgm:t>
    </dgm:pt>
    <dgm:pt modelId="{36418C44-7BE5-42F4-8661-BF10505C0231}" type="sibTrans" cxnId="{AFBAE981-4F89-4594-A93D-0C5003EF625D}">
      <dgm:prSet/>
      <dgm:spPr/>
      <dgm:t>
        <a:bodyPr/>
        <a:lstStyle/>
        <a:p>
          <a:endParaRPr lang="ru-RU"/>
        </a:p>
      </dgm:t>
    </dgm:pt>
    <dgm:pt modelId="{0BFD8242-46A7-4388-90E0-6FA4935655ED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D63A152E-685E-4875-AD78-116F9984E41A}" type="parTrans" cxnId="{E6A076F5-48EE-43DC-B608-1F3F3C8B767A}">
      <dgm:prSet/>
      <dgm:spPr/>
      <dgm:t>
        <a:bodyPr/>
        <a:lstStyle/>
        <a:p>
          <a:endParaRPr lang="ru-RU"/>
        </a:p>
      </dgm:t>
    </dgm:pt>
    <dgm:pt modelId="{73EFC357-5E2B-4FEE-97C1-F8C0B97923A1}" type="sibTrans" cxnId="{E6A076F5-48EE-43DC-B608-1F3F3C8B767A}">
      <dgm:prSet/>
      <dgm:spPr/>
      <dgm:t>
        <a:bodyPr/>
        <a:lstStyle/>
        <a:p>
          <a:endParaRPr lang="ru-RU"/>
        </a:p>
      </dgm:t>
    </dgm:pt>
    <dgm:pt modelId="{F145636A-140A-40F6-BDC3-2D735136BE50}">
      <dgm:prSet phldrT="[Текст]"/>
      <dgm:spPr/>
      <dgm:t>
        <a:bodyPr/>
        <a:lstStyle/>
        <a:p>
          <a:r>
            <a:rPr lang="ru-RU" b="1" dirty="0" smtClean="0"/>
            <a:t>Преступление средней тяжести</a:t>
          </a:r>
          <a:endParaRPr lang="ru-RU" dirty="0"/>
        </a:p>
      </dgm:t>
    </dgm:pt>
    <dgm:pt modelId="{0D050877-83F3-4109-BA90-41AFF91EC3A0}" type="parTrans" cxnId="{35457318-5EE9-4B5C-8296-EE8ADCCBF0AE}">
      <dgm:prSet/>
      <dgm:spPr/>
      <dgm:t>
        <a:bodyPr/>
        <a:lstStyle/>
        <a:p>
          <a:endParaRPr lang="ru-RU"/>
        </a:p>
      </dgm:t>
    </dgm:pt>
    <dgm:pt modelId="{EEF283D3-BC53-41A4-AF22-634FD071176A}" type="sibTrans" cxnId="{35457318-5EE9-4B5C-8296-EE8ADCCBF0AE}">
      <dgm:prSet/>
      <dgm:spPr/>
      <dgm:t>
        <a:bodyPr/>
        <a:lstStyle/>
        <a:p>
          <a:endParaRPr lang="ru-RU"/>
        </a:p>
      </dgm:t>
    </dgm:pt>
    <dgm:pt modelId="{9816F6F3-EE37-485F-B3B0-A0564075F71A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7AFB7F9E-43FE-46EC-BBF1-8901699350E3}" type="parTrans" cxnId="{419906FA-C153-4464-A390-3B03CAA50A1F}">
      <dgm:prSet/>
      <dgm:spPr/>
      <dgm:t>
        <a:bodyPr/>
        <a:lstStyle/>
        <a:p>
          <a:endParaRPr lang="ru-RU"/>
        </a:p>
      </dgm:t>
    </dgm:pt>
    <dgm:pt modelId="{57E0DD4A-72FA-4F0A-9B1F-E525D1DE3D75}" type="sibTrans" cxnId="{419906FA-C153-4464-A390-3B03CAA50A1F}">
      <dgm:prSet/>
      <dgm:spPr/>
      <dgm:t>
        <a:bodyPr/>
        <a:lstStyle/>
        <a:p>
          <a:endParaRPr lang="ru-RU"/>
        </a:p>
      </dgm:t>
    </dgm:pt>
    <dgm:pt modelId="{0A7D2123-4729-415E-8309-77041F3C1F89}">
      <dgm:prSet phldrT="[Текст]"/>
      <dgm:spPr/>
      <dgm:t>
        <a:bodyPr/>
        <a:lstStyle/>
        <a:p>
          <a:r>
            <a:rPr lang="ru-RU" b="1" dirty="0" smtClean="0"/>
            <a:t>Тяжкие преступления</a:t>
          </a:r>
          <a:endParaRPr lang="ru-RU" b="1" dirty="0"/>
        </a:p>
      </dgm:t>
    </dgm:pt>
    <dgm:pt modelId="{E4E758EF-2DDD-4E29-B1AE-9F5B4A1DC1B8}" type="parTrans" cxnId="{B0233C96-7AE7-4C93-AE06-0DCB4606ACA9}">
      <dgm:prSet/>
      <dgm:spPr/>
      <dgm:t>
        <a:bodyPr/>
        <a:lstStyle/>
        <a:p>
          <a:endParaRPr lang="ru-RU"/>
        </a:p>
      </dgm:t>
    </dgm:pt>
    <dgm:pt modelId="{48622BE5-257E-4051-A5F1-68E70634C39E}" type="sibTrans" cxnId="{B0233C96-7AE7-4C93-AE06-0DCB4606ACA9}">
      <dgm:prSet/>
      <dgm:spPr/>
      <dgm:t>
        <a:bodyPr/>
        <a:lstStyle/>
        <a:p>
          <a:endParaRPr lang="ru-RU"/>
        </a:p>
      </dgm:t>
    </dgm:pt>
    <dgm:pt modelId="{945502BE-2878-4809-AE98-E0E7FA688704}">
      <dgm:prSet phldrT="[Текст]"/>
      <dgm:spPr/>
      <dgm:t>
        <a:bodyPr/>
        <a:lstStyle/>
        <a:p>
          <a:r>
            <a:rPr lang="ru-RU" dirty="0" smtClean="0"/>
            <a:t>Наказание – до 10 лет лишения свободы</a:t>
          </a:r>
          <a:endParaRPr lang="ru-RU" dirty="0"/>
        </a:p>
      </dgm:t>
    </dgm:pt>
    <dgm:pt modelId="{0DAA6D9C-50D2-4C24-A087-B02496C7C2FD}" type="parTrans" cxnId="{426B1B9E-89C6-4577-A517-7D005B077EC4}">
      <dgm:prSet/>
      <dgm:spPr/>
      <dgm:t>
        <a:bodyPr/>
        <a:lstStyle/>
        <a:p>
          <a:endParaRPr lang="ru-RU"/>
        </a:p>
      </dgm:t>
    </dgm:pt>
    <dgm:pt modelId="{015472E3-A55F-4B83-84C0-EB5B7C25D0BD}" type="sibTrans" cxnId="{426B1B9E-89C6-4577-A517-7D005B077EC4}">
      <dgm:prSet/>
      <dgm:spPr/>
      <dgm:t>
        <a:bodyPr/>
        <a:lstStyle/>
        <a:p>
          <a:endParaRPr lang="ru-RU"/>
        </a:p>
      </dgm:t>
    </dgm:pt>
    <dgm:pt modelId="{6DDB1D93-222F-484E-B76D-B4B0268B7840}">
      <dgm:prSet/>
      <dgm:spPr/>
      <dgm:t>
        <a:bodyPr/>
        <a:lstStyle/>
        <a:p>
          <a:r>
            <a:rPr lang="ru-RU" dirty="0" smtClean="0"/>
            <a:t>Наказание – до 5 лет лишения свободы</a:t>
          </a:r>
          <a:endParaRPr lang="ru-RU" dirty="0"/>
        </a:p>
      </dgm:t>
    </dgm:pt>
    <dgm:pt modelId="{026B4AED-BF31-4E77-B715-8E1FDC52C393}" type="parTrans" cxnId="{305A5B04-98A3-46AD-80A4-1066DCC7DAEE}">
      <dgm:prSet/>
      <dgm:spPr/>
      <dgm:t>
        <a:bodyPr/>
        <a:lstStyle/>
        <a:p>
          <a:endParaRPr lang="ru-RU"/>
        </a:p>
      </dgm:t>
    </dgm:pt>
    <dgm:pt modelId="{F2FECBA7-D5C5-4724-AB5A-4FB4146A286C}" type="sibTrans" cxnId="{305A5B04-98A3-46AD-80A4-1066DCC7DAEE}">
      <dgm:prSet/>
      <dgm:spPr/>
      <dgm:t>
        <a:bodyPr/>
        <a:lstStyle/>
        <a:p>
          <a:endParaRPr lang="ru-RU"/>
        </a:p>
      </dgm:t>
    </dgm:pt>
    <dgm:pt modelId="{1F5C49FA-E820-4EC1-B026-85CC52ED1C05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21A2A963-1F30-4DF9-81CE-D98F3A3DC6D3}" type="parTrans" cxnId="{D1F13B59-14B0-466A-A8EC-2082CA2D1674}">
      <dgm:prSet/>
      <dgm:spPr/>
      <dgm:t>
        <a:bodyPr/>
        <a:lstStyle/>
        <a:p>
          <a:endParaRPr lang="ru-RU"/>
        </a:p>
      </dgm:t>
    </dgm:pt>
    <dgm:pt modelId="{9DA1AD27-A372-489B-BABB-2F2E5A671B60}" type="sibTrans" cxnId="{D1F13B59-14B0-466A-A8EC-2082CA2D1674}">
      <dgm:prSet/>
      <dgm:spPr/>
      <dgm:t>
        <a:bodyPr/>
        <a:lstStyle/>
        <a:p>
          <a:endParaRPr lang="ru-RU"/>
        </a:p>
      </dgm:t>
    </dgm:pt>
    <dgm:pt modelId="{C88A4E57-7FDB-4E8A-82C5-158668B52941}">
      <dgm:prSet/>
      <dgm:spPr/>
      <dgm:t>
        <a:bodyPr/>
        <a:lstStyle/>
        <a:p>
          <a:r>
            <a:rPr lang="ru-RU" b="1" dirty="0" smtClean="0"/>
            <a:t>Особо тяжкие преступления</a:t>
          </a:r>
          <a:endParaRPr lang="ru-RU" dirty="0"/>
        </a:p>
      </dgm:t>
    </dgm:pt>
    <dgm:pt modelId="{215B74FE-659E-47D1-BDD0-F6F33D8E3A37}" type="parTrans" cxnId="{4A8BF753-F5F0-4649-90D2-AE7FC28AC64B}">
      <dgm:prSet/>
      <dgm:spPr/>
      <dgm:t>
        <a:bodyPr/>
        <a:lstStyle/>
        <a:p>
          <a:endParaRPr lang="ru-RU"/>
        </a:p>
      </dgm:t>
    </dgm:pt>
    <dgm:pt modelId="{D183C419-E205-43E2-950D-3AFED49531E7}" type="sibTrans" cxnId="{4A8BF753-F5F0-4649-90D2-AE7FC28AC64B}">
      <dgm:prSet/>
      <dgm:spPr/>
      <dgm:t>
        <a:bodyPr/>
        <a:lstStyle/>
        <a:p>
          <a:endParaRPr lang="ru-RU"/>
        </a:p>
      </dgm:t>
    </dgm:pt>
    <dgm:pt modelId="{35CD5187-AC5D-40C3-BE38-0F0C1C6D8C5E}">
      <dgm:prSet/>
      <dgm:spPr/>
      <dgm:t>
        <a:bodyPr/>
        <a:lstStyle/>
        <a:p>
          <a:r>
            <a:rPr lang="ru-RU" dirty="0" smtClean="0"/>
            <a:t>Наказание – лишение свободы на срок выше 10 лет или более строгое наказание</a:t>
          </a:r>
          <a:endParaRPr lang="ru-RU" dirty="0"/>
        </a:p>
      </dgm:t>
    </dgm:pt>
    <dgm:pt modelId="{8F0CCBB5-20BF-4D53-8E3F-EE2E9531E91D}" type="parTrans" cxnId="{573CAA4B-4C89-4061-9ACD-94EE96162FE1}">
      <dgm:prSet/>
      <dgm:spPr/>
      <dgm:t>
        <a:bodyPr/>
        <a:lstStyle/>
        <a:p>
          <a:endParaRPr lang="ru-RU"/>
        </a:p>
      </dgm:t>
    </dgm:pt>
    <dgm:pt modelId="{3724062A-6B2B-4FB0-8E5E-0F24A1D6EF22}" type="sibTrans" cxnId="{573CAA4B-4C89-4061-9ACD-94EE96162FE1}">
      <dgm:prSet/>
      <dgm:spPr/>
      <dgm:t>
        <a:bodyPr/>
        <a:lstStyle/>
        <a:p>
          <a:endParaRPr lang="ru-RU"/>
        </a:p>
      </dgm:t>
    </dgm:pt>
    <dgm:pt modelId="{5AECFA65-5C6F-4DF9-BFDE-3CC97851EF14}" type="pres">
      <dgm:prSet presAssocID="{C716BF0B-2A51-4ACB-8E8D-38251A28041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27DBD5D-E6AF-4334-8B82-A66D1EA34B87}" type="pres">
      <dgm:prSet presAssocID="{479561C8-873D-4588-83D9-D22E4D39AD9B}" presName="composite" presStyleCnt="0"/>
      <dgm:spPr/>
    </dgm:pt>
    <dgm:pt modelId="{CC0BBC02-910B-46E6-B276-39DF45030F25}" type="pres">
      <dgm:prSet presAssocID="{479561C8-873D-4588-83D9-D22E4D39AD9B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A1F30F-0728-4E2A-A538-5F57D8FF85EE}" type="pres">
      <dgm:prSet presAssocID="{479561C8-873D-4588-83D9-D22E4D39AD9B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65351E-F5E9-40AE-A43B-77BD1B7DB012}" type="pres">
      <dgm:prSet presAssocID="{2E863CFD-B4B4-46A9-A145-5A4D0B3D2D67}" presName="sp" presStyleCnt="0"/>
      <dgm:spPr/>
    </dgm:pt>
    <dgm:pt modelId="{1CD07209-EBF3-4BED-A645-D615A12CC509}" type="pres">
      <dgm:prSet presAssocID="{0BFD8242-46A7-4388-90E0-6FA4935655ED}" presName="composite" presStyleCnt="0"/>
      <dgm:spPr/>
    </dgm:pt>
    <dgm:pt modelId="{014E5CA5-BB7B-4DF5-BBB5-E95579DC5C62}" type="pres">
      <dgm:prSet presAssocID="{0BFD8242-46A7-4388-90E0-6FA4935655E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95A146-C34B-4CE0-9A9E-96FA1F73B897}" type="pres">
      <dgm:prSet presAssocID="{0BFD8242-46A7-4388-90E0-6FA4935655E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BE75E-CE00-49CD-B040-6A00495859BE}" type="pres">
      <dgm:prSet presAssocID="{73EFC357-5E2B-4FEE-97C1-F8C0B97923A1}" presName="sp" presStyleCnt="0"/>
      <dgm:spPr/>
    </dgm:pt>
    <dgm:pt modelId="{CA59F751-B9D5-498A-852E-37350449C420}" type="pres">
      <dgm:prSet presAssocID="{9816F6F3-EE37-485F-B3B0-A0564075F71A}" presName="composite" presStyleCnt="0"/>
      <dgm:spPr/>
    </dgm:pt>
    <dgm:pt modelId="{7074446D-37F7-42FF-B74A-25438D241813}" type="pres">
      <dgm:prSet presAssocID="{9816F6F3-EE37-485F-B3B0-A0564075F71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7502AA-F62C-439F-87CC-8D02688CD43D}" type="pres">
      <dgm:prSet presAssocID="{9816F6F3-EE37-485F-B3B0-A0564075F71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CB9F5B-0401-4F4F-8D68-88CF8541F412}" type="pres">
      <dgm:prSet presAssocID="{57E0DD4A-72FA-4F0A-9B1F-E525D1DE3D75}" presName="sp" presStyleCnt="0"/>
      <dgm:spPr/>
    </dgm:pt>
    <dgm:pt modelId="{8E448A1F-B253-4792-A946-1C9289FBD1BB}" type="pres">
      <dgm:prSet presAssocID="{1F5C49FA-E820-4EC1-B026-85CC52ED1C05}" presName="composite" presStyleCnt="0"/>
      <dgm:spPr/>
    </dgm:pt>
    <dgm:pt modelId="{A7F0E15E-FEF3-43A6-8DD2-96828B9D9E9F}" type="pres">
      <dgm:prSet presAssocID="{1F5C49FA-E820-4EC1-B026-85CC52ED1C05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3445D0-C9BA-46C8-8F59-B746A70273CF}" type="pres">
      <dgm:prSet presAssocID="{1F5C49FA-E820-4EC1-B026-85CC52ED1C05}" presName="descendantText" presStyleLbl="alignAcc1" presStyleIdx="3" presStyleCnt="4" custScaleY="18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EC9343-6A12-4C76-AE58-01A8A070EE11}" type="presOf" srcId="{0A7D2123-4729-415E-8309-77041F3C1F89}" destId="{F47502AA-F62C-439F-87CC-8D02688CD43D}" srcOrd="0" destOrd="0" presId="urn:microsoft.com/office/officeart/2005/8/layout/chevron2"/>
    <dgm:cxn modelId="{426B1B9E-89C6-4577-A517-7D005B077EC4}" srcId="{9816F6F3-EE37-485F-B3B0-A0564075F71A}" destId="{945502BE-2878-4809-AE98-E0E7FA688704}" srcOrd="1" destOrd="0" parTransId="{0DAA6D9C-50D2-4C24-A087-B02496C7C2FD}" sibTransId="{015472E3-A55F-4B83-84C0-EB5B7C25D0BD}"/>
    <dgm:cxn modelId="{CC9A82CF-0306-4BEA-958B-2B89DD061075}" type="presOf" srcId="{6DDB1D93-222F-484E-B76D-B4B0268B7840}" destId="{0695A146-C34B-4CE0-9A9E-96FA1F73B897}" srcOrd="0" destOrd="1" presId="urn:microsoft.com/office/officeart/2005/8/layout/chevron2"/>
    <dgm:cxn modelId="{EFB0E987-FA4B-4590-9EA6-56A53912E09F}" type="presOf" srcId="{C88A4E57-7FDB-4E8A-82C5-158668B52941}" destId="{B13445D0-C9BA-46C8-8F59-B746A70273CF}" srcOrd="0" destOrd="0" presId="urn:microsoft.com/office/officeart/2005/8/layout/chevron2"/>
    <dgm:cxn modelId="{B0233C96-7AE7-4C93-AE06-0DCB4606ACA9}" srcId="{9816F6F3-EE37-485F-B3B0-A0564075F71A}" destId="{0A7D2123-4729-415E-8309-77041F3C1F89}" srcOrd="0" destOrd="0" parTransId="{E4E758EF-2DDD-4E29-B1AE-9F5B4A1DC1B8}" sibTransId="{48622BE5-257E-4051-A5F1-68E70634C39E}"/>
    <dgm:cxn modelId="{573CAA4B-4C89-4061-9ACD-94EE96162FE1}" srcId="{1F5C49FA-E820-4EC1-B026-85CC52ED1C05}" destId="{35CD5187-AC5D-40C3-BE38-0F0C1C6D8C5E}" srcOrd="1" destOrd="0" parTransId="{8F0CCBB5-20BF-4D53-8E3F-EE2E9531E91D}" sibTransId="{3724062A-6B2B-4FB0-8E5E-0F24A1D6EF22}"/>
    <dgm:cxn modelId="{44FEABE0-F539-40B6-ACA5-0E757C5BF00F}" srcId="{479561C8-873D-4588-83D9-D22E4D39AD9B}" destId="{69F6D6B1-485D-43BB-B4D1-D9789031B8AE}" srcOrd="0" destOrd="0" parTransId="{C2292322-862F-471F-A31B-AC5831C664D1}" sibTransId="{79300F4E-24F9-48EC-8D42-055E7B2F465D}"/>
    <dgm:cxn modelId="{305A5B04-98A3-46AD-80A4-1066DCC7DAEE}" srcId="{0BFD8242-46A7-4388-90E0-6FA4935655ED}" destId="{6DDB1D93-222F-484E-B76D-B4B0268B7840}" srcOrd="1" destOrd="0" parTransId="{026B4AED-BF31-4E77-B715-8E1FDC52C393}" sibTransId="{F2FECBA7-D5C5-4724-AB5A-4FB4146A286C}"/>
    <dgm:cxn modelId="{E6A076F5-48EE-43DC-B608-1F3F3C8B767A}" srcId="{C716BF0B-2A51-4ACB-8E8D-38251A280411}" destId="{0BFD8242-46A7-4388-90E0-6FA4935655ED}" srcOrd="1" destOrd="0" parTransId="{D63A152E-685E-4875-AD78-116F9984E41A}" sibTransId="{73EFC357-5E2B-4FEE-97C1-F8C0B97923A1}"/>
    <dgm:cxn modelId="{023DD4D6-0DD8-4BC4-AFF3-011BB43C4F99}" type="presOf" srcId="{F145636A-140A-40F6-BDC3-2D735136BE50}" destId="{0695A146-C34B-4CE0-9A9E-96FA1F73B897}" srcOrd="0" destOrd="0" presId="urn:microsoft.com/office/officeart/2005/8/layout/chevron2"/>
    <dgm:cxn modelId="{4AD24AB2-3515-44D6-BF05-42BE281D409B}" type="presOf" srcId="{C738FEA6-3ABD-4BDF-9EA5-A96C4D60C1BB}" destId="{92A1F30F-0728-4E2A-A538-5F57D8FF85EE}" srcOrd="0" destOrd="1" presId="urn:microsoft.com/office/officeart/2005/8/layout/chevron2"/>
    <dgm:cxn modelId="{1DE5956D-2517-44F0-AAD2-C1A24A31C5CC}" type="presOf" srcId="{479561C8-873D-4588-83D9-D22E4D39AD9B}" destId="{CC0BBC02-910B-46E6-B276-39DF45030F25}" srcOrd="0" destOrd="0" presId="urn:microsoft.com/office/officeart/2005/8/layout/chevron2"/>
    <dgm:cxn modelId="{FECF6408-71F8-4A2F-8F5B-E167D426767D}" type="presOf" srcId="{C716BF0B-2A51-4ACB-8E8D-38251A280411}" destId="{5AECFA65-5C6F-4DF9-BFDE-3CC97851EF14}" srcOrd="0" destOrd="0" presId="urn:microsoft.com/office/officeart/2005/8/layout/chevron2"/>
    <dgm:cxn modelId="{7754C834-BE4B-4098-A4EB-D0C685ECD455}" type="presOf" srcId="{9816F6F3-EE37-485F-B3B0-A0564075F71A}" destId="{7074446D-37F7-42FF-B74A-25438D241813}" srcOrd="0" destOrd="0" presId="urn:microsoft.com/office/officeart/2005/8/layout/chevron2"/>
    <dgm:cxn modelId="{4A8BF753-F5F0-4649-90D2-AE7FC28AC64B}" srcId="{1F5C49FA-E820-4EC1-B026-85CC52ED1C05}" destId="{C88A4E57-7FDB-4E8A-82C5-158668B52941}" srcOrd="0" destOrd="0" parTransId="{215B74FE-659E-47D1-BDD0-F6F33D8E3A37}" sibTransId="{D183C419-E205-43E2-950D-3AFED49531E7}"/>
    <dgm:cxn modelId="{419906FA-C153-4464-A390-3B03CAA50A1F}" srcId="{C716BF0B-2A51-4ACB-8E8D-38251A280411}" destId="{9816F6F3-EE37-485F-B3B0-A0564075F71A}" srcOrd="2" destOrd="0" parTransId="{7AFB7F9E-43FE-46EC-BBF1-8901699350E3}" sibTransId="{57E0DD4A-72FA-4F0A-9B1F-E525D1DE3D75}"/>
    <dgm:cxn modelId="{8261CE41-2EC9-48C7-B673-BAE33DD2EC82}" type="presOf" srcId="{945502BE-2878-4809-AE98-E0E7FA688704}" destId="{F47502AA-F62C-439F-87CC-8D02688CD43D}" srcOrd="0" destOrd="1" presId="urn:microsoft.com/office/officeart/2005/8/layout/chevron2"/>
    <dgm:cxn modelId="{35457318-5EE9-4B5C-8296-EE8ADCCBF0AE}" srcId="{0BFD8242-46A7-4388-90E0-6FA4935655ED}" destId="{F145636A-140A-40F6-BDC3-2D735136BE50}" srcOrd="0" destOrd="0" parTransId="{0D050877-83F3-4109-BA90-41AFF91EC3A0}" sibTransId="{EEF283D3-BC53-41A4-AF22-634FD071176A}"/>
    <dgm:cxn modelId="{7B762B9E-64F9-44F0-AD9F-C00E34F83BAC}" type="presOf" srcId="{69F6D6B1-485D-43BB-B4D1-D9789031B8AE}" destId="{92A1F30F-0728-4E2A-A538-5F57D8FF85EE}" srcOrd="0" destOrd="0" presId="urn:microsoft.com/office/officeart/2005/8/layout/chevron2"/>
    <dgm:cxn modelId="{D4F6F953-47AA-4288-AB0E-C985DB8C2818}" type="presOf" srcId="{0BFD8242-46A7-4388-90E0-6FA4935655ED}" destId="{014E5CA5-BB7B-4DF5-BBB5-E95579DC5C62}" srcOrd="0" destOrd="0" presId="urn:microsoft.com/office/officeart/2005/8/layout/chevron2"/>
    <dgm:cxn modelId="{6535C21F-9118-43B4-BE57-2634161826D8}" srcId="{C716BF0B-2A51-4ACB-8E8D-38251A280411}" destId="{479561C8-873D-4588-83D9-D22E4D39AD9B}" srcOrd="0" destOrd="0" parTransId="{F4C5CC05-1D76-4E02-B51E-7A19B844CC6A}" sibTransId="{2E863CFD-B4B4-46A9-A145-5A4D0B3D2D67}"/>
    <dgm:cxn modelId="{B8262D46-D4B4-45D4-9DFD-5ADF37F2F6E9}" type="presOf" srcId="{35CD5187-AC5D-40C3-BE38-0F0C1C6D8C5E}" destId="{B13445D0-C9BA-46C8-8F59-B746A70273CF}" srcOrd="0" destOrd="1" presId="urn:microsoft.com/office/officeart/2005/8/layout/chevron2"/>
    <dgm:cxn modelId="{D1F13B59-14B0-466A-A8EC-2082CA2D1674}" srcId="{C716BF0B-2A51-4ACB-8E8D-38251A280411}" destId="{1F5C49FA-E820-4EC1-B026-85CC52ED1C05}" srcOrd="3" destOrd="0" parTransId="{21A2A963-1F30-4DF9-81CE-D98F3A3DC6D3}" sibTransId="{9DA1AD27-A372-489B-BABB-2F2E5A671B60}"/>
    <dgm:cxn modelId="{AFBAE981-4F89-4594-A93D-0C5003EF625D}" srcId="{479561C8-873D-4588-83D9-D22E4D39AD9B}" destId="{C738FEA6-3ABD-4BDF-9EA5-A96C4D60C1BB}" srcOrd="1" destOrd="0" parTransId="{8AD8554E-4269-498B-87D2-C16E47A42410}" sibTransId="{36418C44-7BE5-42F4-8661-BF10505C0231}"/>
    <dgm:cxn modelId="{7CEBB46E-821C-4884-8033-A4A4D7316FA1}" type="presOf" srcId="{1F5C49FA-E820-4EC1-B026-85CC52ED1C05}" destId="{A7F0E15E-FEF3-43A6-8DD2-96828B9D9E9F}" srcOrd="0" destOrd="0" presId="urn:microsoft.com/office/officeart/2005/8/layout/chevron2"/>
    <dgm:cxn modelId="{3599E8AC-CBE3-4351-B098-6674F8560C51}" type="presParOf" srcId="{5AECFA65-5C6F-4DF9-BFDE-3CC97851EF14}" destId="{C27DBD5D-E6AF-4334-8B82-A66D1EA34B87}" srcOrd="0" destOrd="0" presId="urn:microsoft.com/office/officeart/2005/8/layout/chevron2"/>
    <dgm:cxn modelId="{C1A91704-4FDE-4253-8013-4DB6EB697DBB}" type="presParOf" srcId="{C27DBD5D-E6AF-4334-8B82-A66D1EA34B87}" destId="{CC0BBC02-910B-46E6-B276-39DF45030F25}" srcOrd="0" destOrd="0" presId="urn:microsoft.com/office/officeart/2005/8/layout/chevron2"/>
    <dgm:cxn modelId="{61477562-0BA2-4427-ACCD-A1371AE47155}" type="presParOf" srcId="{C27DBD5D-E6AF-4334-8B82-A66D1EA34B87}" destId="{92A1F30F-0728-4E2A-A538-5F57D8FF85EE}" srcOrd="1" destOrd="0" presId="urn:microsoft.com/office/officeart/2005/8/layout/chevron2"/>
    <dgm:cxn modelId="{C9ED4A21-C059-42B5-8933-D2B4B982C60F}" type="presParOf" srcId="{5AECFA65-5C6F-4DF9-BFDE-3CC97851EF14}" destId="{2665351E-F5E9-40AE-A43B-77BD1B7DB012}" srcOrd="1" destOrd="0" presId="urn:microsoft.com/office/officeart/2005/8/layout/chevron2"/>
    <dgm:cxn modelId="{469033E7-D004-436D-8116-8155257CC98B}" type="presParOf" srcId="{5AECFA65-5C6F-4DF9-BFDE-3CC97851EF14}" destId="{1CD07209-EBF3-4BED-A645-D615A12CC509}" srcOrd="2" destOrd="0" presId="urn:microsoft.com/office/officeart/2005/8/layout/chevron2"/>
    <dgm:cxn modelId="{766BE38D-7920-4176-829B-C9FA10AA1C40}" type="presParOf" srcId="{1CD07209-EBF3-4BED-A645-D615A12CC509}" destId="{014E5CA5-BB7B-4DF5-BBB5-E95579DC5C62}" srcOrd="0" destOrd="0" presId="urn:microsoft.com/office/officeart/2005/8/layout/chevron2"/>
    <dgm:cxn modelId="{0E369B86-9873-4DC6-A2B2-AF3776DD81A8}" type="presParOf" srcId="{1CD07209-EBF3-4BED-A645-D615A12CC509}" destId="{0695A146-C34B-4CE0-9A9E-96FA1F73B897}" srcOrd="1" destOrd="0" presId="urn:microsoft.com/office/officeart/2005/8/layout/chevron2"/>
    <dgm:cxn modelId="{864E79B8-16B9-4FE4-B538-B3019E9E959F}" type="presParOf" srcId="{5AECFA65-5C6F-4DF9-BFDE-3CC97851EF14}" destId="{63EBE75E-CE00-49CD-B040-6A00495859BE}" srcOrd="3" destOrd="0" presId="urn:microsoft.com/office/officeart/2005/8/layout/chevron2"/>
    <dgm:cxn modelId="{EE950D47-5B2D-407D-9F42-E8A02E1F7CA8}" type="presParOf" srcId="{5AECFA65-5C6F-4DF9-BFDE-3CC97851EF14}" destId="{CA59F751-B9D5-498A-852E-37350449C420}" srcOrd="4" destOrd="0" presId="urn:microsoft.com/office/officeart/2005/8/layout/chevron2"/>
    <dgm:cxn modelId="{7E4ADB1F-87CA-4305-9FFC-F55F1EDCB098}" type="presParOf" srcId="{CA59F751-B9D5-498A-852E-37350449C420}" destId="{7074446D-37F7-42FF-B74A-25438D241813}" srcOrd="0" destOrd="0" presId="urn:microsoft.com/office/officeart/2005/8/layout/chevron2"/>
    <dgm:cxn modelId="{075B4708-A6AF-42B6-9155-F7DA2F122E98}" type="presParOf" srcId="{CA59F751-B9D5-498A-852E-37350449C420}" destId="{F47502AA-F62C-439F-87CC-8D02688CD43D}" srcOrd="1" destOrd="0" presId="urn:microsoft.com/office/officeart/2005/8/layout/chevron2"/>
    <dgm:cxn modelId="{A6AB19F5-21CE-485D-AA77-445FCC8C9FC1}" type="presParOf" srcId="{5AECFA65-5C6F-4DF9-BFDE-3CC97851EF14}" destId="{2ACB9F5B-0401-4F4F-8D68-88CF8541F412}" srcOrd="5" destOrd="0" presId="urn:microsoft.com/office/officeart/2005/8/layout/chevron2"/>
    <dgm:cxn modelId="{730AB2A8-8AA8-45CC-9727-844E193BEFF3}" type="presParOf" srcId="{5AECFA65-5C6F-4DF9-BFDE-3CC97851EF14}" destId="{8E448A1F-B253-4792-A946-1C9289FBD1BB}" srcOrd="6" destOrd="0" presId="urn:microsoft.com/office/officeart/2005/8/layout/chevron2"/>
    <dgm:cxn modelId="{C60C931D-CA09-40B1-886C-6D45E2E8FE82}" type="presParOf" srcId="{8E448A1F-B253-4792-A946-1C9289FBD1BB}" destId="{A7F0E15E-FEF3-43A6-8DD2-96828B9D9E9F}" srcOrd="0" destOrd="0" presId="urn:microsoft.com/office/officeart/2005/8/layout/chevron2"/>
    <dgm:cxn modelId="{28D06745-FA8C-4933-93B6-9A1704F57328}" type="presParOf" srcId="{8E448A1F-B253-4792-A946-1C9289FBD1BB}" destId="{B13445D0-C9BA-46C8-8F59-B746A70273C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30.06.2025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93776" y="2124635"/>
            <a:ext cx="5150224" cy="1876607"/>
          </a:xfrm>
        </p:spPr>
        <p:txBody>
          <a:bodyPr>
            <a:noAutofit/>
          </a:bodyPr>
          <a:lstStyle/>
          <a:p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Правонарушения и ответственность за них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3776" y="5364626"/>
            <a:ext cx="5150224" cy="1493374"/>
          </a:xfrm>
        </p:spPr>
        <p:txBody>
          <a:bodyPr>
            <a:normAutofit lnSpcReduction="10000"/>
          </a:bodyPr>
          <a:lstStyle/>
          <a:p>
            <a:pPr lvl="0" algn="r" defTabSz="914400">
              <a:spcBef>
                <a:spcPts val="1000"/>
              </a:spcBef>
            </a:pPr>
            <a:r>
              <a:rPr lang="ru-RU" sz="2400" dirty="0">
                <a:solidFill>
                  <a:srgbClr val="1F2837"/>
                </a:solidFill>
              </a:rPr>
              <a:t>Социальный педагог</a:t>
            </a:r>
            <a:br>
              <a:rPr lang="ru-RU" sz="2400" dirty="0">
                <a:solidFill>
                  <a:srgbClr val="1F2837"/>
                </a:solidFill>
              </a:rPr>
            </a:br>
            <a:r>
              <a:rPr lang="ru-RU" sz="2400" dirty="0">
                <a:solidFill>
                  <a:srgbClr val="1F2837"/>
                </a:solidFill>
              </a:rPr>
              <a:t>МАОУ «Гимназии «Эврика» </a:t>
            </a:r>
          </a:p>
          <a:p>
            <a:pPr lvl="0" algn="r" defTabSz="914400">
              <a:spcBef>
                <a:spcPts val="1000"/>
              </a:spcBef>
            </a:pPr>
            <a:r>
              <a:rPr lang="ru-RU" sz="2400" i="1" dirty="0" smtClean="0">
                <a:solidFill>
                  <a:srgbClr val="1F2837"/>
                </a:solidFill>
              </a:rPr>
              <a:t>Герасимова</a:t>
            </a:r>
            <a:r>
              <a:rPr lang="ru-RU" sz="2400" i="1" dirty="0">
                <a:solidFill>
                  <a:srgbClr val="1F2837"/>
                </a:solidFill>
              </a:rPr>
              <a:t/>
            </a:r>
            <a:br>
              <a:rPr lang="ru-RU" sz="2400" i="1" dirty="0">
                <a:solidFill>
                  <a:srgbClr val="1F2837"/>
                </a:solidFill>
              </a:rPr>
            </a:br>
            <a:r>
              <a:rPr lang="ru-RU" sz="2400" i="1" dirty="0">
                <a:solidFill>
                  <a:srgbClr val="1F2837"/>
                </a:solidFill>
              </a:rPr>
              <a:t>София Сергеевна</a:t>
            </a:r>
            <a:endParaRPr lang="en-US" sz="2400" i="1" dirty="0">
              <a:solidFill>
                <a:srgbClr val="1F28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69069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преступлений</a:t>
            </a:r>
            <a:endParaRPr lang="ru-RU" sz="4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0298331"/>
              </p:ext>
            </p:extLst>
          </p:nvPr>
        </p:nvGraphicFramePr>
        <p:xfrm>
          <a:off x="628650" y="1583140"/>
          <a:ext cx="7886700" cy="50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664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487607"/>
            <a:ext cx="7886700" cy="47825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dirty="0" smtClean="0"/>
              <a:t>Уголовная ответственность наступает с 16 лет в соответствии с Уголовным кодексом (УК) РФ, но есть некоторые статьи, когда уголовная ответственность наступает с 14 лет.</a:t>
            </a:r>
            <a:endParaRPr lang="ru-RU" sz="4800" dirty="0"/>
          </a:p>
        </p:txBody>
      </p:sp>
      <p:pic>
        <p:nvPicPr>
          <p:cNvPr id="4100" name="Picture 4" descr="https://russa.amaks-kurort.ru/upload/iblock/994/Depositphotos_4879065_m_2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334" y="0"/>
            <a:ext cx="1698170" cy="16981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0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Уголовная ответственность наступает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16 лет, за некоторые виды преступлений с 14 лет: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3"/>
            <a:ext cx="7886700" cy="474501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/>
              <a:t> </a:t>
            </a:r>
            <a:r>
              <a:rPr lang="ru-RU" sz="2800" dirty="0" smtClean="0"/>
              <a:t>умышленное причинение тяжкого вреда здоровью (ст. 111 УК РФ)</a:t>
            </a:r>
          </a:p>
          <a:p>
            <a:pPr algn="just"/>
            <a:r>
              <a:rPr lang="ru-RU" sz="2800" dirty="0"/>
              <a:t> умышленное причинение </a:t>
            </a:r>
            <a:r>
              <a:rPr lang="ru-RU" sz="2800" dirty="0" smtClean="0"/>
              <a:t>средней тяжести вреда здоровью (ст. 112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хулиганство (ст. 339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вымогательство (ст. 163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разбой (ст. 162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грабеж (ст. 161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кража (ст. 158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похищение человека (ст. 126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неправомерное завладение автомобилем или иным транспортным средством без цели хищения (ст. 166 УК РФ)</a:t>
            </a:r>
          </a:p>
          <a:p>
            <a:pPr algn="just"/>
            <a:r>
              <a:rPr lang="ru-RU" sz="2800" dirty="0"/>
              <a:t> </a:t>
            </a:r>
            <a:r>
              <a:rPr lang="ru-RU" sz="2800" dirty="0" smtClean="0"/>
              <a:t>убийство (ст. 105 УК РФ)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0783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158 УК РФ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Кража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3"/>
            <a:ext cx="3872098" cy="441746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4000" dirty="0" smtClean="0"/>
              <a:t>Кража – тайное хищение чужого имущества.</a:t>
            </a:r>
          </a:p>
          <a:p>
            <a:pPr marL="0" indent="0" algn="just">
              <a:buNone/>
            </a:pPr>
            <a:r>
              <a:rPr lang="ru-RU" sz="4000" dirty="0" smtClean="0"/>
              <a:t>Наказывается штрафом в размере до 80 тыс. рублей либо лишением свободы на срок до 2-х лет.</a:t>
            </a:r>
            <a:endParaRPr lang="ru-RU" sz="4000" dirty="0"/>
          </a:p>
        </p:txBody>
      </p:sp>
      <p:pic>
        <p:nvPicPr>
          <p:cNvPr id="6146" name="Picture 2" descr="https://centersoveta.ru/wp-content/uploads/2019/04/zayavlenie-o-krazhe-obrazet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93" y="2198306"/>
            <a:ext cx="4199751" cy="27998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46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162 УК РФ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Разбой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5"/>
            <a:ext cx="7886700" cy="269359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Нападение с целью хищения чужого имущества, сопряженное с применением насилия или угрозой его применения.</a:t>
            </a:r>
          </a:p>
          <a:p>
            <a:pPr marL="0" indent="0" algn="just">
              <a:buNone/>
            </a:pPr>
            <a:r>
              <a:rPr lang="ru-RU" sz="3600" dirty="0" smtClean="0"/>
              <a:t>Наказываются штрафом в размере до 300 тыс. рублей, обязательными работами на срок до 360 часов, либо исправительными работами на срок до 1 года, либо лишением свободы на срок до 5 лет.</a:t>
            </a:r>
            <a:endParaRPr lang="ru-RU" sz="3600" dirty="0"/>
          </a:p>
        </p:txBody>
      </p:sp>
      <p:pic>
        <p:nvPicPr>
          <p:cNvPr id="7172" name="Picture 4" descr="https://media.metrolatam.com/2019/09/12/screenshot201909-51224a0b855f746c1ffcb15dd7abb233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825" y="4037610"/>
            <a:ext cx="3954484" cy="2636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22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163 УК РФ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Вымогательство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3"/>
            <a:ext cx="4311485" cy="477178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Вымогательство – требование передачи чужого имущества или права на имущество под угрозой применения насилия. </a:t>
            </a:r>
          </a:p>
          <a:p>
            <a:pPr marL="0" indent="0" algn="just">
              <a:buNone/>
            </a:pPr>
            <a:r>
              <a:rPr lang="ru-RU" sz="3600" dirty="0" smtClean="0"/>
              <a:t>Наказывается ограничением свободы на срок до 4 лет, либо арестом на срок до 6 месяцев, либо лишением свободы на срок до 4 лет со штрафом в размере до 80 тыс. рублей.</a:t>
            </a:r>
            <a:endParaRPr lang="ru-RU" sz="3600" dirty="0"/>
          </a:p>
        </p:txBody>
      </p:sp>
      <p:pic>
        <p:nvPicPr>
          <p:cNvPr id="8194" name="Picture 2" descr="https://avatars.mds.yandex.net/get-zen_doc/1587994/pub_5dea0d9dbc251400af6c181e_5dea0dac1febd400b0cffc7d/scale_12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7"/>
          <a:stretch/>
        </p:blipFill>
        <p:spPr bwMode="auto">
          <a:xfrm>
            <a:off x="5082639" y="2248396"/>
            <a:ext cx="3930732" cy="32014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1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0"/>
            <a:ext cx="7886700" cy="197096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167 УК РФ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Умышленное уничтожение или повреждение чужого имущества (вандализм)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210938"/>
            <a:ext cx="7886700" cy="167229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Наказывается штрафом в размере до 40 тыс. рублей, либо обязательными работами на срок до 360 часов, либо исправительными работами на срок до 1 года, либо арестом на срок до 3 месяцев, либо лишением свободы на срок до 2 лет (в зависимости от степени).</a:t>
            </a:r>
            <a:endParaRPr lang="ru-RU" sz="3600" dirty="0"/>
          </a:p>
        </p:txBody>
      </p:sp>
      <p:pic>
        <p:nvPicPr>
          <p:cNvPr id="9218" name="Picture 2" descr="https://doorinworld.ru/upload/iblock/935/bp11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1" y="3828061"/>
            <a:ext cx="4012664" cy="2598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vasi.news/wp-content/uploads/2017/03/vand1-952x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065" y="3828061"/>
            <a:ext cx="4533901" cy="25717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18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105 УК РФ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Убийство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528552"/>
            <a:ext cx="7886700" cy="178220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Убийство – умышленное причинение смерти другому человеку.</a:t>
            </a:r>
          </a:p>
          <a:p>
            <a:pPr marL="0" indent="0" algn="just">
              <a:buNone/>
            </a:pPr>
            <a:r>
              <a:rPr lang="ru-RU" sz="3600" dirty="0" smtClean="0"/>
              <a:t>Наказывается сроком лишения свободы от 6 до 15 лет с ограничением свободы на срок до 2 лет.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3395" y="3097925"/>
            <a:ext cx="7886700" cy="1390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111 УК РФ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Умышленное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причинение тяжкого вреда здоровью </a:t>
            </a:r>
            <a:endParaRPr lang="ru-RU" sz="40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3394" y="4786759"/>
            <a:ext cx="8063405" cy="191358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dirty="0"/>
              <a:t>Умышленное причинение тяжкого вреда </a:t>
            </a:r>
            <a:r>
              <a:rPr lang="ru-RU" sz="3600" dirty="0" smtClean="0"/>
              <a:t>здоровью, опасного для жизни человека, повлекшего за собой потерю зрения, речи, слуха или утрату органом его функций.</a:t>
            </a:r>
          </a:p>
          <a:p>
            <a:pPr marL="0" indent="0" algn="just">
              <a:buNone/>
            </a:pPr>
            <a:r>
              <a:rPr lang="ru-RU" sz="3600" dirty="0" smtClean="0"/>
              <a:t>Наказывается лишением свободы сроком до 8 лет.</a:t>
            </a:r>
          </a:p>
        </p:txBody>
      </p:sp>
    </p:spTree>
    <p:extLst>
      <p:ext uri="{BB962C8B-B14F-4D97-AF65-F5344CB8AC3E}">
        <p14:creationId xmlns:p14="http://schemas.microsoft.com/office/powerpoint/2010/main" val="39893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1305" y="1481959"/>
            <a:ext cx="6924055" cy="465953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3600" dirty="0" smtClean="0"/>
              <a:t>Все административные и уголовные правонарушения хранятся в базе данных ИЦ УМВД.</a:t>
            </a:r>
          </a:p>
          <a:p>
            <a:pPr marL="0" indent="0" algn="just">
              <a:buNone/>
            </a:pPr>
            <a:r>
              <a:rPr lang="ru-RU" sz="3600" dirty="0" smtClean="0"/>
              <a:t>При поступлении в высшие военные учебные заведения, на военную и гос. службу, на работу в крупные компании обязательным условием является проверка на наличие судимости.</a:t>
            </a:r>
          </a:p>
          <a:p>
            <a:pPr marL="0" indent="0" algn="just">
              <a:buNone/>
            </a:pPr>
            <a:r>
              <a:rPr lang="ru-RU" sz="3600" dirty="0" smtClean="0"/>
              <a:t>В том числе, любое правонарушение фиксируется в БД и является компрометирующим материалом при дальнейшем трудоустройстве и поступлении в ВУЗ.</a:t>
            </a:r>
            <a:endParaRPr lang="ru-RU" sz="3600" dirty="0"/>
          </a:p>
        </p:txBody>
      </p:sp>
      <p:pic>
        <p:nvPicPr>
          <p:cNvPr id="5122" name="Picture 2" descr="https://yandex.ru/images/_crpd/13Oha5z90/e93bb8cWIv/5AhPdZPKMAHxxZ0onDFu_Z2C37LJIDEgxSfr24yN6eQgUuVZqmPtWCZ03P4t6w-6IA4BAz9GF1msN9w5Ui47Y_ZDEXffniBUvcffOdNtObaciI_unXV2ec4g78mNifG6N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4" r="30624"/>
          <a:stretch/>
        </p:blipFill>
        <p:spPr bwMode="auto">
          <a:xfrm>
            <a:off x="201879" y="1484415"/>
            <a:ext cx="1662545" cy="4619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4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Правонарушение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Правонарушение – это общественно опасное деяние, причиняющее вред обществу, запрещённое законом и влекущее наказание.</a:t>
            </a:r>
          </a:p>
        </p:txBody>
      </p:sp>
      <p:pic>
        <p:nvPicPr>
          <p:cNvPr id="1026" name="Picture 2" descr="https://avatars.mds.yandex.net/get-zen_doc/1880741/pub_5df930220a451800b117225d_5df931d05d636200b1ff0948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324" y="3829050"/>
            <a:ext cx="4213225" cy="27666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14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правонарушений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58417" y="2433638"/>
            <a:ext cx="3868340" cy="823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Проступок</a:t>
            </a:r>
            <a:endParaRPr lang="ru-RU" sz="40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3503221"/>
            <a:ext cx="3868340" cy="3743717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Это правонарушение</a:t>
            </a:r>
            <a:r>
              <a:rPr lang="ru-RU" dirty="0"/>
              <a:t>, </a:t>
            </a:r>
            <a:r>
              <a:rPr lang="ru-RU" dirty="0" smtClean="0"/>
              <a:t>отличаю-</a:t>
            </a:r>
            <a:r>
              <a:rPr lang="ru-RU" dirty="0" err="1" smtClean="0"/>
              <a:t>щееся</a:t>
            </a:r>
            <a:r>
              <a:rPr lang="ru-RU" dirty="0" smtClean="0"/>
              <a:t> </a:t>
            </a:r>
            <a:r>
              <a:rPr lang="ru-RU" dirty="0"/>
              <a:t>небольшой </a:t>
            </a:r>
            <a:r>
              <a:rPr lang="ru-RU" dirty="0" smtClean="0"/>
              <a:t>обществен-ной опасностью и влекущее за собой административную ответственность.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38675" y="2452688"/>
            <a:ext cx="3887391" cy="823912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Преступление</a:t>
            </a:r>
            <a:endParaRPr lang="ru-RU" sz="40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495675"/>
            <a:ext cx="3887391" cy="368458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Это правонарушение (</a:t>
            </a:r>
            <a:r>
              <a:rPr lang="ru-RU" dirty="0" err="1" smtClean="0"/>
              <a:t>общест-венно</a:t>
            </a:r>
            <a:r>
              <a:rPr lang="ru-RU" dirty="0" smtClean="0"/>
              <a:t> </a:t>
            </a:r>
            <a:r>
              <a:rPr lang="ru-RU" dirty="0"/>
              <a:t>опасное деяние), совершение которого влечёт применение к лицу мер уголовной ответственности.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343650" y="1476375"/>
            <a:ext cx="400050" cy="11239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333625" y="1476375"/>
            <a:ext cx="400050" cy="112395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24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125" y="139495"/>
            <a:ext cx="7896225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Административное правонарушение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615044"/>
            <a:ext cx="7886700" cy="48570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К административным правонарушениям относятся правонарушения, которые несут </a:t>
            </a:r>
            <a:r>
              <a:rPr lang="ru-RU" b="1" dirty="0" smtClean="0"/>
              <a:t>антиобщественный </a:t>
            </a:r>
            <a:br>
              <a:rPr lang="ru-RU" b="1" dirty="0" smtClean="0"/>
            </a:br>
            <a:r>
              <a:rPr lang="ru-RU" b="1" dirty="0" smtClean="0"/>
              <a:t>характер:</a:t>
            </a:r>
            <a:br>
              <a:rPr lang="ru-RU" b="1" dirty="0" smtClean="0"/>
            </a:br>
            <a:r>
              <a:rPr lang="ru-RU" dirty="0" smtClean="0"/>
              <a:t>- распитие спиртных напитков несовершеннолетними в общественном месте,</a:t>
            </a:r>
            <a:br>
              <a:rPr lang="ru-RU" dirty="0" smtClean="0"/>
            </a:br>
            <a:r>
              <a:rPr lang="ru-RU" dirty="0" smtClean="0"/>
              <a:t>- нарушение правил дорожного движения,</a:t>
            </a:r>
            <a:br>
              <a:rPr lang="ru-RU" dirty="0" smtClean="0"/>
            </a:br>
            <a:r>
              <a:rPr lang="ru-RU" dirty="0" smtClean="0"/>
              <a:t>- мелкое хулиганство,</a:t>
            </a:r>
            <a:br>
              <a:rPr lang="ru-RU" dirty="0" smtClean="0"/>
            </a:br>
            <a:r>
              <a:rPr lang="ru-RU" dirty="0" smtClean="0"/>
              <a:t>- жестокое обращение с животными и т.д.</a:t>
            </a:r>
          </a:p>
          <a:p>
            <a:pPr marL="0" indent="0" algn="just">
              <a:buNone/>
            </a:pPr>
            <a:r>
              <a:rPr lang="ru-RU" dirty="0" smtClean="0"/>
              <a:t>Административная ответственность наступает, если правонарушение по своему характеру </a:t>
            </a:r>
            <a:r>
              <a:rPr lang="ru-RU" u="sng" dirty="0" smtClean="0"/>
              <a:t>не влечет за собой </a:t>
            </a:r>
            <a:r>
              <a:rPr lang="ru-RU" dirty="0" smtClean="0"/>
              <a:t>в соответствии с действующим законодательством уголовной ответственности.</a:t>
            </a:r>
          </a:p>
          <a:p>
            <a:pPr marL="0" indent="0" algn="just">
              <a:buNone/>
            </a:pPr>
            <a:r>
              <a:rPr lang="ru-RU" dirty="0" smtClean="0"/>
              <a:t>Субъектом административного правонарушения признаются вменяемые, достигшие 16 лет граждане РФ.</a:t>
            </a:r>
          </a:p>
          <a:p>
            <a:pPr marL="0" indent="0" algn="just">
              <a:buNone/>
            </a:pPr>
            <a:r>
              <a:rPr lang="ru-RU" dirty="0" smtClean="0"/>
              <a:t>За лиц, не достигших 16-летнего возраста несут ответственность их законные представители (родители, опекуны, попечители).  </a:t>
            </a:r>
          </a:p>
          <a:p>
            <a:pPr marL="0" indent="0">
              <a:buNone/>
            </a:pPr>
            <a:endParaRPr lang="ru-RU" dirty="0" smtClean="0"/>
          </a:p>
        </p:txBody>
      </p:sp>
      <p:pic>
        <p:nvPicPr>
          <p:cNvPr id="1026" name="Picture 2" descr="https://avatars.mds.yandex.net/get-zen_doc/175411/pub_5b5730e0ad57b500a8c54791_5b5731ef48667b00a91b9461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039" y="920234"/>
            <a:ext cx="188595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4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92380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25.2 КоАП РФ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Физический, моральный или имущественный вред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133599"/>
            <a:ext cx="7886700" cy="404336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Моральный вред – нецензурная речь в адрес другого человека.</a:t>
            </a:r>
          </a:p>
          <a:p>
            <a:pPr algn="just"/>
            <a:r>
              <a:rPr lang="ru-RU" sz="3200" dirty="0" smtClean="0"/>
              <a:t>Физический вред – укус человека собакой, владелец которой выгуливал её вопреки установленным правилам без намордника.</a:t>
            </a:r>
          </a:p>
          <a:p>
            <a:pPr algn="just"/>
            <a:r>
              <a:rPr lang="ru-RU" sz="3200" dirty="0" smtClean="0"/>
              <a:t>Имущественный вред – повреждение автомобиля.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92223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27621"/>
            <a:ext cx="7886700" cy="15017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20.22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КоАП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РФ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Распитие спиртных напитков несовершеннолетними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00225"/>
            <a:ext cx="7886700" cy="188912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За потребление (распитие) алкогольной продукции в местах, запрещенных федеральным законодательным законом, санкцией статьи предусмотрена административная ответственность в виде штрафа в размере от 500 до 1,5 тыс. рублей. </a:t>
            </a:r>
          </a:p>
          <a:p>
            <a:pPr marL="0" indent="0" algn="just">
              <a:buNone/>
            </a:pPr>
            <a:r>
              <a:rPr lang="ru-RU" dirty="0"/>
              <a:t>За лиц, не достигших 16-летнего </a:t>
            </a:r>
            <a:r>
              <a:rPr lang="ru-RU" dirty="0" smtClean="0"/>
              <a:t>возраста, родители (законные представители) заплатят штраф от 1,5 до 2 тыс. рублей.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8650" y="3495675"/>
            <a:ext cx="7886700" cy="1504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6.10 КоАП РФ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Вовлечение несовершеннолетнего в употребление спиртных напитков или одурманивающих веществ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28650" y="5143501"/>
            <a:ext cx="7886700" cy="1009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ru-RU" dirty="0" smtClean="0"/>
              <a:t>Влечет наложение административного штрафа в размере от 1,5 тыс. до 3 тыс.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07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ч.1 ст. 20.1 КоАП РФ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Мелкое хулиганство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4"/>
            <a:ext cx="7886700" cy="275272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Мелкое </a:t>
            </a:r>
            <a:r>
              <a:rPr lang="ru-RU" sz="2400" dirty="0" smtClean="0"/>
              <a:t>хулиганство – нарушение общественного порядка, выражающее явное неуважение к обществу, сопровождающееся нецензурной бранью в общественных местах, оскорбительным приставанием к гражданам, уничтожением или повреждением чужого имущества.</a:t>
            </a:r>
          </a:p>
          <a:p>
            <a:pPr marL="0" indent="0" algn="just">
              <a:buNone/>
            </a:pPr>
            <a:r>
              <a:rPr lang="ru-RU" sz="2400" dirty="0" smtClean="0"/>
              <a:t>Предусматривает наложение административного штрафа от 500 до 1000 рублей.</a:t>
            </a:r>
            <a:endParaRPr lang="ru-RU" sz="2400" dirty="0"/>
          </a:p>
        </p:txBody>
      </p:sp>
      <p:sp>
        <p:nvSpPr>
          <p:cNvPr id="5" name="AutoShape 2" descr="https://saghbini.files.wordpress.com/2013/07/oakland-occupy-vandalism-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https://img.gazeta.ru/files3/641/4909641/upload-20120229-barcelona-pic4_zoom-1000x1000-172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3" y="4307336"/>
            <a:ext cx="4333585" cy="23704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0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татья 7.27 КоАП РФ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Мелкое хищение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3"/>
            <a:ext cx="7886700" cy="441746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Мелкое </a:t>
            </a:r>
            <a:r>
              <a:rPr lang="ru-RU" sz="2400" dirty="0" smtClean="0"/>
              <a:t>хищение – хищение чужого имущества путём кражи, мошенничества, при отсутствии признаков преступления, предусмотренных УК РФ, в случае если сумма похищенного имущества не превышает 1000 рублей – влечёт наложение административного штрафа в размере до пятикратной стоимости похищенного имущества, но не менее 1000 рублей.</a:t>
            </a:r>
            <a:endParaRPr lang="ru-RU" sz="2400" dirty="0"/>
          </a:p>
        </p:txBody>
      </p:sp>
      <p:pic>
        <p:nvPicPr>
          <p:cNvPr id="2050" name="Picture 2" descr="https://www.pvsm.ru/images/2018/05/23/kak-sistemy-samoobslujivaniya-reshayut-problemy-vorovstva-v-magazina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018" y="4135301"/>
            <a:ext cx="3832473" cy="25549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0.wp.com/attuale.ru/wp-content/uploads/2018/07/1512910909_maxresdefault-67-1024x6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27" y="4143026"/>
            <a:ext cx="4311391" cy="25472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40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76201"/>
            <a:ext cx="7886700" cy="139065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Преступление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724023"/>
            <a:ext cx="7886700" cy="454614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600" dirty="0" smtClean="0"/>
              <a:t>Преступление – общественно опасное, противоправное, виновное деяние дееспособного лица, за которое предусмотрено уголовное наказание.</a:t>
            </a:r>
            <a:endParaRPr lang="ru-RU" sz="3600" dirty="0"/>
          </a:p>
        </p:txBody>
      </p:sp>
      <p:pic>
        <p:nvPicPr>
          <p:cNvPr id="3074" name="Picture 2" descr="https://propensiu.ru/wp-content/uploads/2019/06/4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47" y="3952879"/>
            <a:ext cx="3834534" cy="2551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77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821</Words>
  <Application>Microsoft Office PowerPoint</Application>
  <PresentationFormat>Экран (4:3)</PresentationFormat>
  <Paragraphs>76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Правонарушения и ответственность за них</vt:lpstr>
      <vt:lpstr>Правонарушение</vt:lpstr>
      <vt:lpstr>Виды правонарушений</vt:lpstr>
      <vt:lpstr>Административное правонарушение</vt:lpstr>
      <vt:lpstr>Статья 25.2 КоАП РФ Физический, моральный или имущественный вред</vt:lpstr>
      <vt:lpstr>Статья 20.22 КоАП РФ Распитие спиртных напитков несовершеннолетними</vt:lpstr>
      <vt:lpstr>ч.1 ст. 20.1 КоАП РФ Мелкое хулиганство</vt:lpstr>
      <vt:lpstr>Статья 7.27 КоАП РФ Мелкое хищение</vt:lpstr>
      <vt:lpstr>Преступление</vt:lpstr>
      <vt:lpstr>Виды преступлений</vt:lpstr>
      <vt:lpstr>Презентация PowerPoint</vt:lpstr>
      <vt:lpstr>Уголовная ответственность наступает  с 16 лет, за некоторые виды преступлений с 14 лет:</vt:lpstr>
      <vt:lpstr>Статья 158 УК РФ Кража</vt:lpstr>
      <vt:lpstr>Статья 162 УК РФ Разбой</vt:lpstr>
      <vt:lpstr>Статья 163 УК РФ Вымогательство</vt:lpstr>
      <vt:lpstr>Статья 167 УК РФ Умышленное уничтожение или повреждение чужого имущества (вандализм)</vt:lpstr>
      <vt:lpstr>Статья 105 УК РФ Убийство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Учетная запись Майкрософт</cp:lastModifiedBy>
  <cp:revision>50</cp:revision>
  <dcterms:created xsi:type="dcterms:W3CDTF">2014-11-21T11:00:06Z</dcterms:created>
  <dcterms:modified xsi:type="dcterms:W3CDTF">2025-06-30T17:53:45Z</dcterms:modified>
</cp:coreProperties>
</file>