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043DE-FD94-4324-8D1F-2505A217B2CE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98D86A-B99B-419F-9219-56683CF31F58}">
      <dgm:prSet phldrT="[Текст]" custT="1"/>
      <dgm:spPr/>
      <dgm:t>
        <a:bodyPr/>
        <a:lstStyle/>
        <a:p>
          <a:r>
            <a:rPr lang="en-US" sz="2800" dirty="0" smtClean="0"/>
            <a:t>1 </a:t>
          </a:r>
          <a:r>
            <a:rPr lang="ru-RU" sz="2800" dirty="0" smtClean="0"/>
            <a:t>этап</a:t>
          </a:r>
          <a:endParaRPr lang="ru-RU" sz="2800" dirty="0"/>
        </a:p>
      </dgm:t>
    </dgm:pt>
    <dgm:pt modelId="{DF6CD00D-FA3C-45CE-83A6-DD89BDEF1255}" type="parTrans" cxnId="{3B8896A7-DB77-4345-A57D-EC0F00920369}">
      <dgm:prSet/>
      <dgm:spPr/>
      <dgm:t>
        <a:bodyPr/>
        <a:lstStyle/>
        <a:p>
          <a:endParaRPr lang="ru-RU"/>
        </a:p>
      </dgm:t>
    </dgm:pt>
    <dgm:pt modelId="{2858BDA1-984C-45C0-9CEA-831499C4A625}" type="sibTrans" cxnId="{3B8896A7-DB77-4345-A57D-EC0F00920369}">
      <dgm:prSet/>
      <dgm:spPr/>
      <dgm:t>
        <a:bodyPr/>
        <a:lstStyle/>
        <a:p>
          <a:endParaRPr lang="ru-RU"/>
        </a:p>
      </dgm:t>
    </dgm:pt>
    <dgm:pt modelId="{3B68A500-E11D-418A-A470-B5B0BD38D2B8}">
      <dgm:prSet phldrT="[Текст]" custT="1"/>
      <dgm:spPr/>
      <dgm:t>
        <a:bodyPr/>
        <a:lstStyle/>
        <a:p>
          <a:r>
            <a:rPr lang="ru-RU" sz="2200" u="sng" dirty="0" smtClean="0"/>
            <a:t>Первая проба</a:t>
          </a:r>
          <a:endParaRPr lang="ru-RU" sz="2200" u="sng" dirty="0"/>
        </a:p>
      </dgm:t>
    </dgm:pt>
    <dgm:pt modelId="{62850641-B720-43C0-BBF7-832ED78EBF7E}" type="parTrans" cxnId="{8F503509-8658-4012-94BB-EDCAD4DAA384}">
      <dgm:prSet/>
      <dgm:spPr/>
      <dgm:t>
        <a:bodyPr/>
        <a:lstStyle/>
        <a:p>
          <a:endParaRPr lang="ru-RU"/>
        </a:p>
      </dgm:t>
    </dgm:pt>
    <dgm:pt modelId="{71409B69-98FF-48F2-9B71-F568BA6A5C37}" type="sibTrans" cxnId="{8F503509-8658-4012-94BB-EDCAD4DAA384}">
      <dgm:prSet/>
      <dgm:spPr/>
      <dgm:t>
        <a:bodyPr/>
        <a:lstStyle/>
        <a:p>
          <a:endParaRPr lang="ru-RU"/>
        </a:p>
      </dgm:t>
    </dgm:pt>
    <dgm:pt modelId="{789AF192-8BFE-4296-B0F5-D31E2DD0B285}">
      <dgm:prSet phldrT="[Текст]" custT="1"/>
      <dgm:spPr/>
      <dgm:t>
        <a:bodyPr/>
        <a:lstStyle/>
        <a:p>
          <a:r>
            <a:rPr lang="ru-RU" sz="2800" dirty="0" smtClean="0"/>
            <a:t>3 этап</a:t>
          </a:r>
          <a:endParaRPr lang="ru-RU" sz="2800" dirty="0"/>
        </a:p>
      </dgm:t>
    </dgm:pt>
    <dgm:pt modelId="{FA7DD65F-2515-48B9-BCB1-DF2051D9474C}" type="parTrans" cxnId="{7D37350D-8517-4226-A100-F6CF6DDB04A9}">
      <dgm:prSet/>
      <dgm:spPr/>
      <dgm:t>
        <a:bodyPr/>
        <a:lstStyle/>
        <a:p>
          <a:endParaRPr lang="ru-RU"/>
        </a:p>
      </dgm:t>
    </dgm:pt>
    <dgm:pt modelId="{2E4E5070-E3AB-41B4-B1B4-37DACEA29667}" type="sibTrans" cxnId="{7D37350D-8517-4226-A100-F6CF6DDB04A9}">
      <dgm:prSet/>
      <dgm:spPr/>
      <dgm:t>
        <a:bodyPr/>
        <a:lstStyle/>
        <a:p>
          <a:endParaRPr lang="ru-RU"/>
        </a:p>
      </dgm:t>
    </dgm:pt>
    <dgm:pt modelId="{D8B59C4F-2D5D-4179-BF1F-5B5F047B9DBA}">
      <dgm:prSet phldrT="[Текст]" custT="1"/>
      <dgm:spPr/>
      <dgm:t>
        <a:bodyPr/>
        <a:lstStyle/>
        <a:p>
          <a:r>
            <a:rPr lang="ru-RU" sz="2200" u="sng" dirty="0" smtClean="0"/>
            <a:t>Появление симптомов психической зависимости</a:t>
          </a:r>
          <a:endParaRPr lang="ru-RU" sz="2200" u="sng" dirty="0"/>
        </a:p>
      </dgm:t>
    </dgm:pt>
    <dgm:pt modelId="{604A9E5C-B3F1-4EA2-A77C-717D6EC83478}" type="parTrans" cxnId="{7CBB7A62-E7B9-424F-B2EC-72785A32DB56}">
      <dgm:prSet/>
      <dgm:spPr/>
      <dgm:t>
        <a:bodyPr/>
        <a:lstStyle/>
        <a:p>
          <a:endParaRPr lang="ru-RU"/>
        </a:p>
      </dgm:t>
    </dgm:pt>
    <dgm:pt modelId="{A242BC6E-280D-4A42-9A76-1306003B204A}" type="sibTrans" cxnId="{7CBB7A62-E7B9-424F-B2EC-72785A32DB56}">
      <dgm:prSet/>
      <dgm:spPr/>
      <dgm:t>
        <a:bodyPr/>
        <a:lstStyle/>
        <a:p>
          <a:endParaRPr lang="ru-RU"/>
        </a:p>
      </dgm:t>
    </dgm:pt>
    <dgm:pt modelId="{B59581FF-4659-474A-A334-170770CD1957}">
      <dgm:prSet phldrT="[Текст]" custT="1"/>
      <dgm:spPr/>
      <dgm:t>
        <a:bodyPr/>
        <a:lstStyle/>
        <a:p>
          <a:r>
            <a:rPr lang="ru-RU" sz="2200" dirty="0" smtClean="0"/>
            <a:t>Отсутствие одурманивающего вещества – чувство беспокойства и тревоги</a:t>
          </a:r>
          <a:endParaRPr lang="ru-RU" sz="2200" dirty="0"/>
        </a:p>
      </dgm:t>
    </dgm:pt>
    <dgm:pt modelId="{70D62113-8CBB-4EDE-88C3-71772D65B18C}" type="parTrans" cxnId="{AC236B29-CCCE-441B-9087-7E3D51C4E2DC}">
      <dgm:prSet/>
      <dgm:spPr/>
      <dgm:t>
        <a:bodyPr/>
        <a:lstStyle/>
        <a:p>
          <a:endParaRPr lang="ru-RU"/>
        </a:p>
      </dgm:t>
    </dgm:pt>
    <dgm:pt modelId="{794D3248-AD7B-48DA-8A37-9BD66D3E39A0}" type="sibTrans" cxnId="{AC236B29-CCCE-441B-9087-7E3D51C4E2DC}">
      <dgm:prSet/>
      <dgm:spPr/>
      <dgm:t>
        <a:bodyPr/>
        <a:lstStyle/>
        <a:p>
          <a:endParaRPr lang="ru-RU"/>
        </a:p>
      </dgm:t>
    </dgm:pt>
    <dgm:pt modelId="{CE9B33D5-64B0-42A4-9440-330B07C0576A}">
      <dgm:prSet phldrT="[Текст]" custT="1"/>
      <dgm:spPr/>
      <dgm:t>
        <a:bodyPr/>
        <a:lstStyle/>
        <a:p>
          <a:r>
            <a:rPr lang="ru-RU" sz="2800" dirty="0" smtClean="0"/>
            <a:t>4 этап</a:t>
          </a:r>
          <a:endParaRPr lang="ru-RU" sz="2800" dirty="0"/>
        </a:p>
      </dgm:t>
    </dgm:pt>
    <dgm:pt modelId="{5673D7A6-1228-485A-9033-C4FCAA2B8C4B}" type="parTrans" cxnId="{D1163F91-FAF0-455A-8BD5-BF2C50543BB8}">
      <dgm:prSet/>
      <dgm:spPr/>
      <dgm:t>
        <a:bodyPr/>
        <a:lstStyle/>
        <a:p>
          <a:endParaRPr lang="ru-RU"/>
        </a:p>
      </dgm:t>
    </dgm:pt>
    <dgm:pt modelId="{FA2E9175-C2C3-417F-99BA-6BE20797FDFF}" type="sibTrans" cxnId="{D1163F91-FAF0-455A-8BD5-BF2C50543BB8}">
      <dgm:prSet/>
      <dgm:spPr/>
      <dgm:t>
        <a:bodyPr/>
        <a:lstStyle/>
        <a:p>
          <a:endParaRPr lang="ru-RU"/>
        </a:p>
      </dgm:t>
    </dgm:pt>
    <dgm:pt modelId="{C310B23D-5596-40A3-B56B-577D49319F41}">
      <dgm:prSet phldrT="[Текст]" custT="1"/>
      <dgm:spPr/>
      <dgm:t>
        <a:bodyPr/>
        <a:lstStyle/>
        <a:p>
          <a:r>
            <a:rPr lang="ru-RU" sz="2200" u="sng" dirty="0" smtClean="0"/>
            <a:t>Появление физической зависимости</a:t>
          </a:r>
          <a:endParaRPr lang="ru-RU" sz="2200" u="sng" dirty="0"/>
        </a:p>
      </dgm:t>
    </dgm:pt>
    <dgm:pt modelId="{5A135061-D160-49DC-A6AC-700C18D78E91}" type="parTrans" cxnId="{5916B98E-F945-4207-BCE8-94E1511CECC7}">
      <dgm:prSet/>
      <dgm:spPr/>
      <dgm:t>
        <a:bodyPr/>
        <a:lstStyle/>
        <a:p>
          <a:endParaRPr lang="ru-RU"/>
        </a:p>
      </dgm:t>
    </dgm:pt>
    <dgm:pt modelId="{73005C48-8C3B-4161-93B6-782AA94CEF84}" type="sibTrans" cxnId="{5916B98E-F945-4207-BCE8-94E1511CECC7}">
      <dgm:prSet/>
      <dgm:spPr/>
      <dgm:t>
        <a:bodyPr/>
        <a:lstStyle/>
        <a:p>
          <a:endParaRPr lang="ru-RU"/>
        </a:p>
      </dgm:t>
    </dgm:pt>
    <dgm:pt modelId="{E6202E35-5514-439E-8E9E-962A80F2F430}">
      <dgm:prSet phldrT="[Текст]" custT="1"/>
      <dgm:spPr/>
      <dgm:t>
        <a:bodyPr/>
        <a:lstStyle/>
        <a:p>
          <a:r>
            <a:rPr lang="ru-RU" sz="2200" dirty="0" smtClean="0"/>
            <a:t>Ломка, мучительные ощущения в теле при отсутствии наркотика </a:t>
          </a:r>
          <a:endParaRPr lang="ru-RU" sz="2200" dirty="0"/>
        </a:p>
      </dgm:t>
    </dgm:pt>
    <dgm:pt modelId="{0B48DC53-5B28-4B51-A512-90E15DCB5635}" type="parTrans" cxnId="{50DD59F3-BEB9-4E7C-A4EE-3584F6E631FE}">
      <dgm:prSet/>
      <dgm:spPr/>
      <dgm:t>
        <a:bodyPr/>
        <a:lstStyle/>
        <a:p>
          <a:endParaRPr lang="ru-RU"/>
        </a:p>
      </dgm:t>
    </dgm:pt>
    <dgm:pt modelId="{46D550E5-7BDC-4A17-B697-CD0FE804BD63}" type="sibTrans" cxnId="{50DD59F3-BEB9-4E7C-A4EE-3584F6E631FE}">
      <dgm:prSet/>
      <dgm:spPr/>
      <dgm:t>
        <a:bodyPr/>
        <a:lstStyle/>
        <a:p>
          <a:endParaRPr lang="ru-RU"/>
        </a:p>
      </dgm:t>
    </dgm:pt>
    <dgm:pt modelId="{C8A1AE67-1349-42AD-BD0C-965B836B668D}">
      <dgm:prSet custT="1"/>
      <dgm:spPr/>
      <dgm:t>
        <a:bodyPr/>
        <a:lstStyle/>
        <a:p>
          <a:r>
            <a:rPr lang="ru-RU" sz="2800" dirty="0" smtClean="0"/>
            <a:t>2 этап</a:t>
          </a:r>
          <a:endParaRPr lang="ru-RU" sz="2800" dirty="0"/>
        </a:p>
      </dgm:t>
    </dgm:pt>
    <dgm:pt modelId="{E6A47957-01C7-4F6A-83B7-6842C3F593AD}" type="parTrans" cxnId="{E34B941F-9DB5-47CB-B6CB-55A9B8A4BF21}">
      <dgm:prSet/>
      <dgm:spPr/>
      <dgm:t>
        <a:bodyPr/>
        <a:lstStyle/>
        <a:p>
          <a:endParaRPr lang="ru-RU"/>
        </a:p>
      </dgm:t>
    </dgm:pt>
    <dgm:pt modelId="{A5E77FE9-6C00-4B6B-8E74-6E88BFB3E0B8}" type="sibTrans" cxnId="{E34B941F-9DB5-47CB-B6CB-55A9B8A4BF21}">
      <dgm:prSet/>
      <dgm:spPr/>
      <dgm:t>
        <a:bodyPr/>
        <a:lstStyle/>
        <a:p>
          <a:endParaRPr lang="ru-RU"/>
        </a:p>
      </dgm:t>
    </dgm:pt>
    <dgm:pt modelId="{A7851A90-AC27-4BD5-AFD9-93A4AD46CA65}">
      <dgm:prSet custT="1"/>
      <dgm:spPr/>
      <dgm:t>
        <a:bodyPr/>
        <a:lstStyle/>
        <a:p>
          <a:r>
            <a:rPr lang="ru-RU" sz="2200" u="sng" dirty="0" smtClean="0"/>
            <a:t>Первое </a:t>
          </a:r>
          <a:r>
            <a:rPr lang="ru-RU" sz="2200" u="sng" dirty="0" err="1" smtClean="0"/>
            <a:t>прочувствование</a:t>
          </a:r>
          <a:r>
            <a:rPr lang="ru-RU" sz="2200" u="sng" dirty="0" smtClean="0"/>
            <a:t> эйфорического эффекта</a:t>
          </a:r>
          <a:endParaRPr lang="ru-RU" sz="2200" u="sng" dirty="0"/>
        </a:p>
      </dgm:t>
    </dgm:pt>
    <dgm:pt modelId="{E32216F8-533E-41A7-A98E-74A1B0AA5B42}" type="parTrans" cxnId="{6F9B9B50-6EB9-4186-BA5B-645B9E40CB5D}">
      <dgm:prSet/>
      <dgm:spPr/>
      <dgm:t>
        <a:bodyPr/>
        <a:lstStyle/>
        <a:p>
          <a:endParaRPr lang="ru-RU"/>
        </a:p>
      </dgm:t>
    </dgm:pt>
    <dgm:pt modelId="{F3ECA85B-4B67-4D7A-8BD3-91F67266BF0D}" type="sibTrans" cxnId="{6F9B9B50-6EB9-4186-BA5B-645B9E40CB5D}">
      <dgm:prSet/>
      <dgm:spPr/>
      <dgm:t>
        <a:bodyPr/>
        <a:lstStyle/>
        <a:p>
          <a:endParaRPr lang="ru-RU"/>
        </a:p>
      </dgm:t>
    </dgm:pt>
    <dgm:pt modelId="{7EA13744-1A6D-4E2E-92E4-76217D96DFF8}">
      <dgm:prSet phldrT="[Текст]" custT="1"/>
      <dgm:spPr/>
      <dgm:t>
        <a:bodyPr/>
        <a:lstStyle/>
        <a:p>
          <a:r>
            <a:rPr lang="ru-RU" sz="2200" dirty="0" smtClean="0"/>
            <a:t>Стремление вновь и вновь пережить это ощущение</a:t>
          </a:r>
          <a:endParaRPr lang="ru-RU" sz="2200" dirty="0"/>
        </a:p>
      </dgm:t>
    </dgm:pt>
    <dgm:pt modelId="{2DE12052-2F77-48CD-A3B4-46CDA0793756}" type="parTrans" cxnId="{8AA018C5-2F48-41DF-B81C-9EB9AA5AB699}">
      <dgm:prSet/>
      <dgm:spPr/>
      <dgm:t>
        <a:bodyPr/>
        <a:lstStyle/>
        <a:p>
          <a:endParaRPr lang="ru-RU"/>
        </a:p>
      </dgm:t>
    </dgm:pt>
    <dgm:pt modelId="{4CB5A90B-66E4-4414-98DD-72D8B57B5488}" type="sibTrans" cxnId="{8AA018C5-2F48-41DF-B81C-9EB9AA5AB699}">
      <dgm:prSet/>
      <dgm:spPr/>
      <dgm:t>
        <a:bodyPr/>
        <a:lstStyle/>
        <a:p>
          <a:endParaRPr lang="ru-RU"/>
        </a:p>
      </dgm:t>
    </dgm:pt>
    <dgm:pt modelId="{E5F73E41-D42D-4D54-A013-386B67942E18}">
      <dgm:prSet phldrT="[Текст]" custT="1"/>
      <dgm:spPr/>
      <dgm:t>
        <a:bodyPr/>
        <a:lstStyle/>
        <a:p>
          <a:r>
            <a:rPr lang="ru-RU" sz="2200" dirty="0" smtClean="0"/>
            <a:t>Подчинение давлению среды; пробует, чтобы не выделяться; «стать своим». </a:t>
          </a:r>
          <a:endParaRPr lang="ru-RU" sz="2200" u="sng" dirty="0"/>
        </a:p>
      </dgm:t>
    </dgm:pt>
    <dgm:pt modelId="{EF68FB8D-C5F2-44AD-8482-CEF2FA90AD49}" type="parTrans" cxnId="{6F0FF863-EBE4-49DA-B9CF-9F04367CFF73}">
      <dgm:prSet/>
      <dgm:spPr/>
      <dgm:t>
        <a:bodyPr/>
        <a:lstStyle/>
        <a:p>
          <a:endParaRPr lang="ru-RU"/>
        </a:p>
      </dgm:t>
    </dgm:pt>
    <dgm:pt modelId="{58C1AE78-4F65-4D93-B57F-92AD1035155E}" type="sibTrans" cxnId="{6F0FF863-EBE4-49DA-B9CF-9F04367CFF73}">
      <dgm:prSet/>
      <dgm:spPr/>
      <dgm:t>
        <a:bodyPr/>
        <a:lstStyle/>
        <a:p>
          <a:endParaRPr lang="ru-RU"/>
        </a:p>
      </dgm:t>
    </dgm:pt>
    <dgm:pt modelId="{184F8C57-F930-42A8-94DC-019FF02B7751}" type="pres">
      <dgm:prSet presAssocID="{402043DE-FD94-4324-8D1F-2505A217B2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5498F-92EB-4B88-B4C7-4DBF92F9FE2E}" type="pres">
      <dgm:prSet presAssocID="{6298D86A-B99B-419F-9219-56683CF31F58}" presName="composite" presStyleCnt="0"/>
      <dgm:spPr/>
    </dgm:pt>
    <dgm:pt modelId="{D3F115CA-D4FD-487C-874D-FD951B5B4EB2}" type="pres">
      <dgm:prSet presAssocID="{6298D86A-B99B-419F-9219-56683CF31F5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D47EB-B1DB-44B6-8473-E8766B3F7999}" type="pres">
      <dgm:prSet presAssocID="{6298D86A-B99B-419F-9219-56683CF31F5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48EA-8DE2-4634-8B61-A81E1D25176D}" type="pres">
      <dgm:prSet presAssocID="{2858BDA1-984C-45C0-9CEA-831499C4A625}" presName="space" presStyleCnt="0"/>
      <dgm:spPr/>
    </dgm:pt>
    <dgm:pt modelId="{395E637B-2E6C-4670-BD2E-FC5F2A8B2B33}" type="pres">
      <dgm:prSet presAssocID="{C8A1AE67-1349-42AD-BD0C-965B836B668D}" presName="composite" presStyleCnt="0"/>
      <dgm:spPr/>
    </dgm:pt>
    <dgm:pt modelId="{86C458DB-BBA3-4AF7-8BD1-33B2A8AC0FBD}" type="pres">
      <dgm:prSet presAssocID="{C8A1AE67-1349-42AD-BD0C-965B836B66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481F-C09C-4252-B9F1-638933124F5C}" type="pres">
      <dgm:prSet presAssocID="{C8A1AE67-1349-42AD-BD0C-965B836B668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819B2-FCBF-409D-8F9A-55EF61F4E603}" type="pres">
      <dgm:prSet presAssocID="{A5E77FE9-6C00-4B6B-8E74-6E88BFB3E0B8}" presName="space" presStyleCnt="0"/>
      <dgm:spPr/>
    </dgm:pt>
    <dgm:pt modelId="{7D8501FE-6ED7-4F60-8FD6-DAA63DD0B9C4}" type="pres">
      <dgm:prSet presAssocID="{789AF192-8BFE-4296-B0F5-D31E2DD0B285}" presName="composite" presStyleCnt="0"/>
      <dgm:spPr/>
    </dgm:pt>
    <dgm:pt modelId="{865FE39B-3B23-44FA-AB82-8231180B0E3A}" type="pres">
      <dgm:prSet presAssocID="{789AF192-8BFE-4296-B0F5-D31E2DD0B28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57EE2-13EC-4D71-BD9B-A322FDC4274F}" type="pres">
      <dgm:prSet presAssocID="{789AF192-8BFE-4296-B0F5-D31E2DD0B28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95CB-495E-44DE-8ACA-9C9480D094B2}" type="pres">
      <dgm:prSet presAssocID="{2E4E5070-E3AB-41B4-B1B4-37DACEA29667}" presName="space" presStyleCnt="0"/>
      <dgm:spPr/>
    </dgm:pt>
    <dgm:pt modelId="{0F964F77-ECA4-41D1-A84A-5829B7747501}" type="pres">
      <dgm:prSet presAssocID="{CE9B33D5-64B0-42A4-9440-330B07C0576A}" presName="composite" presStyleCnt="0"/>
      <dgm:spPr/>
    </dgm:pt>
    <dgm:pt modelId="{6C7CCC93-C468-452B-95E7-56BFFEEC2869}" type="pres">
      <dgm:prSet presAssocID="{CE9B33D5-64B0-42A4-9440-330B07C057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7F967-73C6-4690-B9CF-576B5DA2A9C3}" type="pres">
      <dgm:prSet presAssocID="{CE9B33D5-64B0-42A4-9440-330B07C057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D59F3-BEB9-4E7C-A4EE-3584F6E631FE}" srcId="{CE9B33D5-64B0-42A4-9440-330B07C0576A}" destId="{E6202E35-5514-439E-8E9E-962A80F2F430}" srcOrd="1" destOrd="0" parTransId="{0B48DC53-5B28-4B51-A512-90E15DCB5635}" sibTransId="{46D550E5-7BDC-4A17-B697-CD0FE804BD63}"/>
    <dgm:cxn modelId="{3B8896A7-DB77-4345-A57D-EC0F00920369}" srcId="{402043DE-FD94-4324-8D1F-2505A217B2CE}" destId="{6298D86A-B99B-419F-9219-56683CF31F58}" srcOrd="0" destOrd="0" parTransId="{DF6CD00D-FA3C-45CE-83A6-DD89BDEF1255}" sibTransId="{2858BDA1-984C-45C0-9CEA-831499C4A625}"/>
    <dgm:cxn modelId="{6F9B9B50-6EB9-4186-BA5B-645B9E40CB5D}" srcId="{C8A1AE67-1349-42AD-BD0C-965B836B668D}" destId="{A7851A90-AC27-4BD5-AFD9-93A4AD46CA65}" srcOrd="0" destOrd="0" parTransId="{E32216F8-533E-41A7-A98E-74A1B0AA5B42}" sibTransId="{F3ECA85B-4B67-4D7A-8BD3-91F67266BF0D}"/>
    <dgm:cxn modelId="{E0CC4D06-83C2-4286-897F-4E5E918D9F6A}" type="presOf" srcId="{C8A1AE67-1349-42AD-BD0C-965B836B668D}" destId="{86C458DB-BBA3-4AF7-8BD1-33B2A8AC0FBD}" srcOrd="0" destOrd="0" presId="urn:microsoft.com/office/officeart/2005/8/layout/hList1"/>
    <dgm:cxn modelId="{AC236B29-CCCE-441B-9087-7E3D51C4E2DC}" srcId="{789AF192-8BFE-4296-B0F5-D31E2DD0B285}" destId="{B59581FF-4659-474A-A334-170770CD1957}" srcOrd="1" destOrd="0" parTransId="{70D62113-8CBB-4EDE-88C3-71772D65B18C}" sibTransId="{794D3248-AD7B-48DA-8A37-9BD66D3E39A0}"/>
    <dgm:cxn modelId="{8F503509-8658-4012-94BB-EDCAD4DAA384}" srcId="{6298D86A-B99B-419F-9219-56683CF31F58}" destId="{3B68A500-E11D-418A-A470-B5B0BD38D2B8}" srcOrd="0" destOrd="0" parTransId="{62850641-B720-43C0-BBF7-832ED78EBF7E}" sibTransId="{71409B69-98FF-48F2-9B71-F568BA6A5C37}"/>
    <dgm:cxn modelId="{7CBB7A62-E7B9-424F-B2EC-72785A32DB56}" srcId="{789AF192-8BFE-4296-B0F5-D31E2DD0B285}" destId="{D8B59C4F-2D5D-4179-BF1F-5B5F047B9DBA}" srcOrd="0" destOrd="0" parTransId="{604A9E5C-B3F1-4EA2-A77C-717D6EC83478}" sibTransId="{A242BC6E-280D-4A42-9A76-1306003B204A}"/>
    <dgm:cxn modelId="{61C08E98-4F3D-4FD9-88E3-6541CD8A3B62}" type="presOf" srcId="{E5F73E41-D42D-4D54-A013-386B67942E18}" destId="{B79D47EB-B1DB-44B6-8473-E8766B3F7999}" srcOrd="0" destOrd="1" presId="urn:microsoft.com/office/officeart/2005/8/layout/hList1"/>
    <dgm:cxn modelId="{4B7246E1-55CD-4B9F-8EE6-95CDA99988A3}" type="presOf" srcId="{A7851A90-AC27-4BD5-AFD9-93A4AD46CA65}" destId="{433A481F-C09C-4252-B9F1-638933124F5C}" srcOrd="0" destOrd="0" presId="urn:microsoft.com/office/officeart/2005/8/layout/hList1"/>
    <dgm:cxn modelId="{D4071378-EFAE-499E-872E-0E7F76DD49A4}" type="presOf" srcId="{C310B23D-5596-40A3-B56B-577D49319F41}" destId="{BCB7F967-73C6-4690-B9CF-576B5DA2A9C3}" srcOrd="0" destOrd="0" presId="urn:microsoft.com/office/officeart/2005/8/layout/hList1"/>
    <dgm:cxn modelId="{E34B941F-9DB5-47CB-B6CB-55A9B8A4BF21}" srcId="{402043DE-FD94-4324-8D1F-2505A217B2CE}" destId="{C8A1AE67-1349-42AD-BD0C-965B836B668D}" srcOrd="1" destOrd="0" parTransId="{E6A47957-01C7-4F6A-83B7-6842C3F593AD}" sibTransId="{A5E77FE9-6C00-4B6B-8E74-6E88BFB3E0B8}"/>
    <dgm:cxn modelId="{5916B98E-F945-4207-BCE8-94E1511CECC7}" srcId="{CE9B33D5-64B0-42A4-9440-330B07C0576A}" destId="{C310B23D-5596-40A3-B56B-577D49319F41}" srcOrd="0" destOrd="0" parTransId="{5A135061-D160-49DC-A6AC-700C18D78E91}" sibTransId="{73005C48-8C3B-4161-93B6-782AA94CEF84}"/>
    <dgm:cxn modelId="{D2B6790C-9360-485A-A707-D5054877CCD4}" type="presOf" srcId="{7EA13744-1A6D-4E2E-92E4-76217D96DFF8}" destId="{433A481F-C09C-4252-B9F1-638933124F5C}" srcOrd="0" destOrd="1" presId="urn:microsoft.com/office/officeart/2005/8/layout/hList1"/>
    <dgm:cxn modelId="{7D37350D-8517-4226-A100-F6CF6DDB04A9}" srcId="{402043DE-FD94-4324-8D1F-2505A217B2CE}" destId="{789AF192-8BFE-4296-B0F5-D31E2DD0B285}" srcOrd="2" destOrd="0" parTransId="{FA7DD65F-2515-48B9-BCB1-DF2051D9474C}" sibTransId="{2E4E5070-E3AB-41B4-B1B4-37DACEA29667}"/>
    <dgm:cxn modelId="{E0A8262D-F5BD-4C3B-8CA6-A3FBCCB13383}" type="presOf" srcId="{B59581FF-4659-474A-A334-170770CD1957}" destId="{08557EE2-13EC-4D71-BD9B-A322FDC4274F}" srcOrd="0" destOrd="1" presId="urn:microsoft.com/office/officeart/2005/8/layout/hList1"/>
    <dgm:cxn modelId="{7C9F2A15-06A4-4F87-8447-95033FF74DEF}" type="presOf" srcId="{3B68A500-E11D-418A-A470-B5B0BD38D2B8}" destId="{B79D47EB-B1DB-44B6-8473-E8766B3F7999}" srcOrd="0" destOrd="0" presId="urn:microsoft.com/office/officeart/2005/8/layout/hList1"/>
    <dgm:cxn modelId="{EAD24E6B-AED6-4C07-8D99-C79B635E80A2}" type="presOf" srcId="{6298D86A-B99B-419F-9219-56683CF31F58}" destId="{D3F115CA-D4FD-487C-874D-FD951B5B4EB2}" srcOrd="0" destOrd="0" presId="urn:microsoft.com/office/officeart/2005/8/layout/hList1"/>
    <dgm:cxn modelId="{E2CC745C-5F2C-4502-BE28-992AF5F501EE}" type="presOf" srcId="{CE9B33D5-64B0-42A4-9440-330B07C0576A}" destId="{6C7CCC93-C468-452B-95E7-56BFFEEC2869}" srcOrd="0" destOrd="0" presId="urn:microsoft.com/office/officeart/2005/8/layout/hList1"/>
    <dgm:cxn modelId="{8AA018C5-2F48-41DF-B81C-9EB9AA5AB699}" srcId="{C8A1AE67-1349-42AD-BD0C-965B836B668D}" destId="{7EA13744-1A6D-4E2E-92E4-76217D96DFF8}" srcOrd="1" destOrd="0" parTransId="{2DE12052-2F77-48CD-A3B4-46CDA0793756}" sibTransId="{4CB5A90B-66E4-4414-98DD-72D8B57B5488}"/>
    <dgm:cxn modelId="{D1163F91-FAF0-455A-8BD5-BF2C50543BB8}" srcId="{402043DE-FD94-4324-8D1F-2505A217B2CE}" destId="{CE9B33D5-64B0-42A4-9440-330B07C0576A}" srcOrd="3" destOrd="0" parTransId="{5673D7A6-1228-485A-9033-C4FCAA2B8C4B}" sibTransId="{FA2E9175-C2C3-417F-99BA-6BE20797FDFF}"/>
    <dgm:cxn modelId="{183B8C8C-6C57-4B8F-A74B-898DE977D15B}" type="presOf" srcId="{D8B59C4F-2D5D-4179-BF1F-5B5F047B9DBA}" destId="{08557EE2-13EC-4D71-BD9B-A322FDC4274F}" srcOrd="0" destOrd="0" presId="urn:microsoft.com/office/officeart/2005/8/layout/hList1"/>
    <dgm:cxn modelId="{6F0FF863-EBE4-49DA-B9CF-9F04367CFF73}" srcId="{6298D86A-B99B-419F-9219-56683CF31F58}" destId="{E5F73E41-D42D-4D54-A013-386B67942E18}" srcOrd="1" destOrd="0" parTransId="{EF68FB8D-C5F2-44AD-8482-CEF2FA90AD49}" sibTransId="{58C1AE78-4F65-4D93-B57F-92AD1035155E}"/>
    <dgm:cxn modelId="{02E46C57-7F2D-4EF8-871D-D6D180E1F81C}" type="presOf" srcId="{402043DE-FD94-4324-8D1F-2505A217B2CE}" destId="{184F8C57-F930-42A8-94DC-019FF02B7751}" srcOrd="0" destOrd="0" presId="urn:microsoft.com/office/officeart/2005/8/layout/hList1"/>
    <dgm:cxn modelId="{D15D77E2-FB6C-4773-8E84-CA00924E6677}" type="presOf" srcId="{789AF192-8BFE-4296-B0F5-D31E2DD0B285}" destId="{865FE39B-3B23-44FA-AB82-8231180B0E3A}" srcOrd="0" destOrd="0" presId="urn:microsoft.com/office/officeart/2005/8/layout/hList1"/>
    <dgm:cxn modelId="{E38BB42C-6AC0-4DBF-8040-FAADB3CFDF7A}" type="presOf" srcId="{E6202E35-5514-439E-8E9E-962A80F2F430}" destId="{BCB7F967-73C6-4690-B9CF-576B5DA2A9C3}" srcOrd="0" destOrd="1" presId="urn:microsoft.com/office/officeart/2005/8/layout/hList1"/>
    <dgm:cxn modelId="{96FFE8FA-FCE2-41FA-B29E-1B434A68E8FF}" type="presParOf" srcId="{184F8C57-F930-42A8-94DC-019FF02B7751}" destId="{A125498F-92EB-4B88-B4C7-4DBF92F9FE2E}" srcOrd="0" destOrd="0" presId="urn:microsoft.com/office/officeart/2005/8/layout/hList1"/>
    <dgm:cxn modelId="{D5010893-956E-4531-BC20-749F0F9CA93D}" type="presParOf" srcId="{A125498F-92EB-4B88-B4C7-4DBF92F9FE2E}" destId="{D3F115CA-D4FD-487C-874D-FD951B5B4EB2}" srcOrd="0" destOrd="0" presId="urn:microsoft.com/office/officeart/2005/8/layout/hList1"/>
    <dgm:cxn modelId="{533C18D1-2452-44EC-955C-C2865C2553F0}" type="presParOf" srcId="{A125498F-92EB-4B88-B4C7-4DBF92F9FE2E}" destId="{B79D47EB-B1DB-44B6-8473-E8766B3F7999}" srcOrd="1" destOrd="0" presId="urn:microsoft.com/office/officeart/2005/8/layout/hList1"/>
    <dgm:cxn modelId="{B367E202-511D-41E5-9691-FC3DBFD0CE79}" type="presParOf" srcId="{184F8C57-F930-42A8-94DC-019FF02B7751}" destId="{7E9D48EA-8DE2-4634-8B61-A81E1D25176D}" srcOrd="1" destOrd="0" presId="urn:microsoft.com/office/officeart/2005/8/layout/hList1"/>
    <dgm:cxn modelId="{95A4D9A2-A2F3-4D7E-82A2-3F827768AF16}" type="presParOf" srcId="{184F8C57-F930-42A8-94DC-019FF02B7751}" destId="{395E637B-2E6C-4670-BD2E-FC5F2A8B2B33}" srcOrd="2" destOrd="0" presId="urn:microsoft.com/office/officeart/2005/8/layout/hList1"/>
    <dgm:cxn modelId="{8CFB5DEE-825F-4732-92D3-E12320634A43}" type="presParOf" srcId="{395E637B-2E6C-4670-BD2E-FC5F2A8B2B33}" destId="{86C458DB-BBA3-4AF7-8BD1-33B2A8AC0FBD}" srcOrd="0" destOrd="0" presId="urn:microsoft.com/office/officeart/2005/8/layout/hList1"/>
    <dgm:cxn modelId="{FA4FDABE-72B0-43DF-A897-21A70DF1CFF7}" type="presParOf" srcId="{395E637B-2E6C-4670-BD2E-FC5F2A8B2B33}" destId="{433A481F-C09C-4252-B9F1-638933124F5C}" srcOrd="1" destOrd="0" presId="urn:microsoft.com/office/officeart/2005/8/layout/hList1"/>
    <dgm:cxn modelId="{7EA292CE-922D-48FB-80D7-9BCDA867F3D3}" type="presParOf" srcId="{184F8C57-F930-42A8-94DC-019FF02B7751}" destId="{E80819B2-FCBF-409D-8F9A-55EF61F4E603}" srcOrd="3" destOrd="0" presId="urn:microsoft.com/office/officeart/2005/8/layout/hList1"/>
    <dgm:cxn modelId="{764DBE33-66A9-4323-9642-7F240581DE35}" type="presParOf" srcId="{184F8C57-F930-42A8-94DC-019FF02B7751}" destId="{7D8501FE-6ED7-4F60-8FD6-DAA63DD0B9C4}" srcOrd="4" destOrd="0" presId="urn:microsoft.com/office/officeart/2005/8/layout/hList1"/>
    <dgm:cxn modelId="{1AEE2385-E73C-4BEE-AFE9-9CC46BCFB5D3}" type="presParOf" srcId="{7D8501FE-6ED7-4F60-8FD6-DAA63DD0B9C4}" destId="{865FE39B-3B23-44FA-AB82-8231180B0E3A}" srcOrd="0" destOrd="0" presId="urn:microsoft.com/office/officeart/2005/8/layout/hList1"/>
    <dgm:cxn modelId="{FC9D2F03-3151-46CC-AED3-B9202B189094}" type="presParOf" srcId="{7D8501FE-6ED7-4F60-8FD6-DAA63DD0B9C4}" destId="{08557EE2-13EC-4D71-BD9B-A322FDC4274F}" srcOrd="1" destOrd="0" presId="urn:microsoft.com/office/officeart/2005/8/layout/hList1"/>
    <dgm:cxn modelId="{A25AA40A-13B6-47AF-9F09-3B9BB2292B59}" type="presParOf" srcId="{184F8C57-F930-42A8-94DC-019FF02B7751}" destId="{5CF895CB-495E-44DE-8ACA-9C9480D094B2}" srcOrd="5" destOrd="0" presId="urn:microsoft.com/office/officeart/2005/8/layout/hList1"/>
    <dgm:cxn modelId="{3C697A47-6C15-4ADC-9108-2F6932B2A599}" type="presParOf" srcId="{184F8C57-F930-42A8-94DC-019FF02B7751}" destId="{0F964F77-ECA4-41D1-A84A-5829B7747501}" srcOrd="6" destOrd="0" presId="urn:microsoft.com/office/officeart/2005/8/layout/hList1"/>
    <dgm:cxn modelId="{3B05430D-4661-45DB-898F-2F6CFB85FBB3}" type="presParOf" srcId="{0F964F77-ECA4-41D1-A84A-5829B7747501}" destId="{6C7CCC93-C468-452B-95E7-56BFFEEC2869}" srcOrd="0" destOrd="0" presId="urn:microsoft.com/office/officeart/2005/8/layout/hList1"/>
    <dgm:cxn modelId="{E520E2E5-E1C9-4C4F-896D-FF258D711EE6}" type="presParOf" srcId="{0F964F77-ECA4-41D1-A84A-5829B7747501}" destId="{BCB7F967-73C6-4690-B9CF-576B5DA2A9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15CA-D4FD-487C-874D-FD951B5B4EB2}">
      <dsp:nvSpPr>
        <dsp:cNvPr id="0" name=""/>
        <dsp:cNvSpPr/>
      </dsp:nvSpPr>
      <dsp:spPr>
        <a:xfrm>
          <a:off x="14210" y="784705"/>
          <a:ext cx="2372665" cy="6231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 </a:t>
          </a:r>
          <a:r>
            <a:rPr lang="ru-RU" sz="2800" kern="1200" dirty="0" smtClean="0"/>
            <a:t>этап</a:t>
          </a:r>
          <a:endParaRPr lang="ru-RU" sz="2800" kern="1200" dirty="0"/>
        </a:p>
      </dsp:txBody>
      <dsp:txXfrm>
        <a:off x="14210" y="784705"/>
        <a:ext cx="2372665" cy="623110"/>
      </dsp:txXfrm>
    </dsp:sp>
    <dsp:sp modelId="{B79D47EB-B1DB-44B6-8473-E8766B3F7999}">
      <dsp:nvSpPr>
        <dsp:cNvPr id="0" name=""/>
        <dsp:cNvSpPr/>
      </dsp:nvSpPr>
      <dsp:spPr>
        <a:xfrm>
          <a:off x="14210" y="1407815"/>
          <a:ext cx="2372665" cy="34526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u="sng" kern="1200" dirty="0" smtClean="0"/>
            <a:t>Первая проба</a:t>
          </a:r>
          <a:endParaRPr lang="ru-RU" sz="2200" u="sng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Подчинение давлению среды; пробует, чтобы не выделяться; «стать своим». </a:t>
          </a:r>
          <a:endParaRPr lang="ru-RU" sz="2200" u="sng" kern="1200" dirty="0"/>
        </a:p>
      </dsp:txBody>
      <dsp:txXfrm>
        <a:off x="14210" y="1407815"/>
        <a:ext cx="2372665" cy="3452695"/>
      </dsp:txXfrm>
    </dsp:sp>
    <dsp:sp modelId="{86C458DB-BBA3-4AF7-8BD1-33B2A8AC0FBD}">
      <dsp:nvSpPr>
        <dsp:cNvPr id="0" name=""/>
        <dsp:cNvSpPr/>
      </dsp:nvSpPr>
      <dsp:spPr>
        <a:xfrm>
          <a:off x="2719048" y="784705"/>
          <a:ext cx="2372665" cy="623110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 этап</a:t>
          </a:r>
          <a:endParaRPr lang="ru-RU" sz="2800" kern="1200" dirty="0"/>
        </a:p>
      </dsp:txBody>
      <dsp:txXfrm>
        <a:off x="2719048" y="784705"/>
        <a:ext cx="2372665" cy="623110"/>
      </dsp:txXfrm>
    </dsp:sp>
    <dsp:sp modelId="{433A481F-C09C-4252-B9F1-638933124F5C}">
      <dsp:nvSpPr>
        <dsp:cNvPr id="0" name=""/>
        <dsp:cNvSpPr/>
      </dsp:nvSpPr>
      <dsp:spPr>
        <a:xfrm>
          <a:off x="2719048" y="1407815"/>
          <a:ext cx="2372665" cy="3452695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u="sng" kern="1200" dirty="0" smtClean="0"/>
            <a:t>Первое </a:t>
          </a:r>
          <a:r>
            <a:rPr lang="ru-RU" sz="2200" u="sng" kern="1200" dirty="0" err="1" smtClean="0"/>
            <a:t>прочувствование</a:t>
          </a:r>
          <a:r>
            <a:rPr lang="ru-RU" sz="2200" u="sng" kern="1200" dirty="0" smtClean="0"/>
            <a:t> эйфорического эффекта</a:t>
          </a:r>
          <a:endParaRPr lang="ru-RU" sz="2200" u="sng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Стремление вновь и вновь пережить это ощущение</a:t>
          </a:r>
          <a:endParaRPr lang="ru-RU" sz="2200" kern="1200" dirty="0"/>
        </a:p>
      </dsp:txBody>
      <dsp:txXfrm>
        <a:off x="2719048" y="1407815"/>
        <a:ext cx="2372665" cy="3452695"/>
      </dsp:txXfrm>
    </dsp:sp>
    <dsp:sp modelId="{865FE39B-3B23-44FA-AB82-8231180B0E3A}">
      <dsp:nvSpPr>
        <dsp:cNvPr id="0" name=""/>
        <dsp:cNvSpPr/>
      </dsp:nvSpPr>
      <dsp:spPr>
        <a:xfrm>
          <a:off x="5423886" y="784705"/>
          <a:ext cx="2372665" cy="623110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 этап</a:t>
          </a:r>
          <a:endParaRPr lang="ru-RU" sz="2800" kern="1200" dirty="0"/>
        </a:p>
      </dsp:txBody>
      <dsp:txXfrm>
        <a:off x="5423886" y="784705"/>
        <a:ext cx="2372665" cy="623110"/>
      </dsp:txXfrm>
    </dsp:sp>
    <dsp:sp modelId="{08557EE2-13EC-4D71-BD9B-A322FDC4274F}">
      <dsp:nvSpPr>
        <dsp:cNvPr id="0" name=""/>
        <dsp:cNvSpPr/>
      </dsp:nvSpPr>
      <dsp:spPr>
        <a:xfrm>
          <a:off x="5423886" y="1407815"/>
          <a:ext cx="2372665" cy="3452695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u="sng" kern="1200" dirty="0" smtClean="0"/>
            <a:t>Появление симптомов психической зависимости</a:t>
          </a:r>
          <a:endParaRPr lang="ru-RU" sz="2200" u="sng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Отсутствие одурманивающего вещества – чувство беспокойства и тревоги</a:t>
          </a:r>
          <a:endParaRPr lang="ru-RU" sz="2200" kern="1200" dirty="0"/>
        </a:p>
      </dsp:txBody>
      <dsp:txXfrm>
        <a:off x="5423886" y="1407815"/>
        <a:ext cx="2372665" cy="3452695"/>
      </dsp:txXfrm>
    </dsp:sp>
    <dsp:sp modelId="{6C7CCC93-C468-452B-95E7-56BFFEEC2869}">
      <dsp:nvSpPr>
        <dsp:cNvPr id="0" name=""/>
        <dsp:cNvSpPr/>
      </dsp:nvSpPr>
      <dsp:spPr>
        <a:xfrm>
          <a:off x="8128724" y="784705"/>
          <a:ext cx="2372665" cy="62311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 этап</a:t>
          </a:r>
          <a:endParaRPr lang="ru-RU" sz="2800" kern="1200" dirty="0"/>
        </a:p>
      </dsp:txBody>
      <dsp:txXfrm>
        <a:off x="8128724" y="784705"/>
        <a:ext cx="2372665" cy="623110"/>
      </dsp:txXfrm>
    </dsp:sp>
    <dsp:sp modelId="{BCB7F967-73C6-4690-B9CF-576B5DA2A9C3}">
      <dsp:nvSpPr>
        <dsp:cNvPr id="0" name=""/>
        <dsp:cNvSpPr/>
      </dsp:nvSpPr>
      <dsp:spPr>
        <a:xfrm>
          <a:off x="8128724" y="1407815"/>
          <a:ext cx="2372665" cy="345269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u="sng" kern="1200" dirty="0" smtClean="0"/>
            <a:t>Появление физической зависимости</a:t>
          </a:r>
          <a:endParaRPr lang="ru-RU" sz="2200" u="sng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Ломка, мучительные ощущения в теле при отсутствии наркотика </a:t>
          </a:r>
          <a:endParaRPr lang="ru-RU" sz="2200" kern="1200" dirty="0"/>
        </a:p>
      </dsp:txBody>
      <dsp:txXfrm>
        <a:off x="8128724" y="1407815"/>
        <a:ext cx="2372665" cy="3452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8E2FC-B995-4435-B592-7D7629E04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CA95A-087A-47E4-9740-AD9FA22D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5FDC16-B7EB-4B5D-ADED-38225CB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137F0-B8C2-4584-B88B-2847C65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9C6C9-B318-4E3A-8F40-9C5DFB8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0AE5C1-0ABD-4701-9EB3-2C2B1AA2F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4A4CF-7A4E-4A7B-9B37-AC41B346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729673-9C85-4A48-9260-D347F099E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45B8FC-B707-48B1-976A-A4113730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DD6C2-9614-4971-8BE3-BA324117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7FCAF-AD7A-4AF0-8518-C9FF530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DBF7B1-1AA7-4518-9898-B4EA0F2A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FFFCAB-590A-40A1-ADE2-92D9747B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2ABD3-31C4-459A-9BE1-EABC3A39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A3DBE1-2E93-4581-91E2-74FD2F4B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C59EDA-109F-48C1-BFD7-52B0E44D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D518B-76A2-471C-BF36-1D08786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1FF18-5A10-4998-8A34-C57CD64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183E95-10C4-4932-9518-0923EFBC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13D59B-4690-4ACC-A97A-E9CD2ABC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E273E6-9F6C-4CAC-BBD0-6313545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4E83-94DC-4393-AB47-F8B2E482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178C89-58D7-4D3A-A3B4-CA36231D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EECBA1-2FFA-42BF-8F98-5D16D55B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81D4D4-1B5E-49D8-BF37-235462A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A4F22-C301-4EFA-9EC3-97615B4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B07CB-98E0-4456-B966-823A061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F22F79-60C8-49B0-BE9D-5D688C3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823A00-3FAD-4859-A29E-AF26D762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A9552-AAE3-4C40-941F-B6921E64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FEE57D-BF7B-42C0-A84E-17CD40F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8C54F1-A425-4D59-908E-3AC2684B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20237-415E-40D8-B8D9-BB2D6B7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27B06F-A790-4017-A480-A4D5E1FF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34BCE3-8DA9-4991-9E6B-9298EFED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9847E7-4B0A-4B58-8304-8F7E74A8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FB6205-CD0C-4EEE-9C58-5B55E766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DC13C6-82F1-405F-9AF4-39DE7502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ACD1A4-135F-4EC9-A9E1-39983B99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9FDFB9-A2B4-473F-A87A-6E38D3F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578AD-AD26-4A39-8AD6-418CA035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60FDA9-4CBF-4506-88C1-F3A36F1C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977197-FDD0-4309-8DF9-39EDB730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3368A4-4094-430F-97C8-A00CC4D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8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9A0E7A-B8D7-45DA-8A14-AE99F691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D9EE5E-B623-4A34-AF9A-BEA9DCEB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351121-4587-4A9C-BC65-023EFFD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E06C0-57AD-4B8D-90E7-69DA8755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3801BC-DE68-48D2-AACA-36244E1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43F01C-57CF-4B6E-B0CE-4A5962AD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D08DE-F168-41B7-B5BA-BE5ECA8F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BB465-D1B0-4002-B712-C9151FA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F7A7D9-C79D-4D63-AEB2-45D8107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C8A56-D724-4B82-B2A2-6B281DDF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5A41780-1FB1-4C6C-9A23-8CB18CA32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1D970E-2C2F-44E6-90E1-4F7F3B0E8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EB704E-9B72-4ED2-A639-A953F9AC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3F4AF5-A749-44D6-8D15-6FADC105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9F68D-82C0-4EAC-84BF-7FF0443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3156-9BB9-481F-911D-7472295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867033-59DF-4263-BAD7-3709492A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B92437-0686-46AF-AD70-355A1D4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A5C4-763D-4FF3-AD8A-4001D70C88F7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C600C-7B2A-41A0-9457-C4529ED34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ADE476-02F3-48BB-A2B1-61B7B84E4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A5CE9A-4B7A-4206-8711-B8A224BDDD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32"/>
            <a:ext cx="9144000" cy="2387600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МОЛОДЁЖЬ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 НАРКОТИКОВ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1D6F60-88EF-4B38-8C70-034C071D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222" y="5469622"/>
            <a:ext cx="9144000" cy="11377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Социальный педагог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МАОУ «Гимназия «Эврика»</a:t>
            </a:r>
          </a:p>
          <a:p>
            <a:r>
              <a:rPr lang="ru-RU" i="1" dirty="0" smtClean="0"/>
              <a:t>Герасимова</a:t>
            </a:r>
            <a:r>
              <a:rPr lang="ru-RU" i="1" dirty="0" smtClean="0"/>
              <a:t> </a:t>
            </a:r>
            <a:r>
              <a:rPr lang="ru-RU" i="1" dirty="0" smtClean="0"/>
              <a:t>София Сергеевна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9647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наркотиков на подростков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882" y="1559292"/>
            <a:ext cx="7041682" cy="48896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Влияние</a:t>
            </a:r>
            <a:r>
              <a:rPr lang="ru-RU" dirty="0"/>
              <a:t> </a:t>
            </a:r>
            <a:r>
              <a:rPr lang="ru-RU" b="1" dirty="0"/>
              <a:t>наркотиков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организм</a:t>
            </a:r>
            <a:r>
              <a:rPr lang="ru-RU" dirty="0"/>
              <a:t> </a:t>
            </a:r>
            <a:r>
              <a:rPr lang="ru-RU" b="1" dirty="0"/>
              <a:t>подростка</a:t>
            </a:r>
            <a:r>
              <a:rPr lang="ru-RU" dirty="0"/>
              <a:t> </a:t>
            </a: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разы</a:t>
            </a:r>
            <a:r>
              <a:rPr lang="ru-RU" dirty="0"/>
              <a:t> </a:t>
            </a:r>
            <a:r>
              <a:rPr lang="ru-RU" b="1" dirty="0"/>
              <a:t>сильнее, чем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взрослого</a:t>
            </a:r>
            <a:r>
              <a:rPr lang="ru-RU" dirty="0"/>
              <a:t> </a:t>
            </a:r>
            <a:r>
              <a:rPr lang="ru-RU" b="1" dirty="0"/>
              <a:t>человека.</a:t>
            </a:r>
            <a:r>
              <a:rPr lang="ru-RU" dirty="0"/>
              <a:t> Ведь организм ребёнка 12-15 лет на пике развития.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первую очередь страдает </a:t>
            </a:r>
            <a:r>
              <a:rPr lang="ru-RU" i="1" dirty="0"/>
              <a:t>мозг</a:t>
            </a:r>
            <a:r>
              <a:rPr lang="ru-RU" dirty="0"/>
              <a:t> — подросток со временем утрачивает интеллектуальные способности, у него ухудшается память.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Постоянный </a:t>
            </a:r>
            <a:r>
              <a:rPr lang="ru-RU" dirty="0"/>
              <a:t>приём наркотиков приводит к хроническому </a:t>
            </a:r>
            <a:r>
              <a:rPr lang="ru-RU" i="1" dirty="0"/>
              <a:t>отравлению организма </a:t>
            </a:r>
            <a:r>
              <a:rPr lang="ru-RU" dirty="0"/>
              <a:t>в целом, при этом </a:t>
            </a:r>
            <a:r>
              <a:rPr lang="ru-RU" u="sng" dirty="0"/>
              <a:t>падает иммунитет, замедляются рост и развитие, нарушается работа центральной нервной системы.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6" y="2310061"/>
            <a:ext cx="4255135" cy="30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ЗАМЕНИТЬ ЭФФЕКТ НАРКОТИКА?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 же самые вещества твой мозг приказывает выбросить в кровь при: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0" y="1963543"/>
            <a:ext cx="11049001" cy="4703830"/>
          </a:xfrm>
        </p:spPr>
      </p:pic>
    </p:spTree>
    <p:extLst>
      <p:ext uri="{BB962C8B-B14F-4D97-AF65-F5344CB8AC3E}">
        <p14:creationId xmlns:p14="http://schemas.microsoft.com/office/powerpoint/2010/main" val="289895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ОТКАЗАТЬСЯ ОТ НАРКОТИКА?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тебе предложили попробовать, но ты не знаешь как отказать: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5" y="2157654"/>
            <a:ext cx="10990516" cy="4006959"/>
          </a:xfrm>
        </p:spPr>
      </p:pic>
    </p:spTree>
    <p:extLst>
      <p:ext uri="{BB962C8B-B14F-4D97-AF65-F5344CB8AC3E}">
        <p14:creationId xmlns:p14="http://schemas.microsoft.com/office/powerpoint/2010/main" val="13928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577" y="72433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бороться с наркоманией?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908" y="2355014"/>
            <a:ext cx="1018914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Если Вам стали известны факты употребления или распространения наркотиков, звоните по телефонам:</a:t>
            </a:r>
          </a:p>
          <a:p>
            <a:pPr marL="0" indent="0" algn="just">
              <a:buNone/>
            </a:pPr>
            <a:r>
              <a:rPr lang="ru-RU" sz="3600" dirty="0" smtClean="0"/>
              <a:t>8(8162)981-002 </a:t>
            </a:r>
            <a:r>
              <a:rPr lang="ru-RU" dirty="0" smtClean="0"/>
              <a:t>– «телефон доверия» УМВД России по Новгородской области</a:t>
            </a:r>
          </a:p>
          <a:p>
            <a:pPr marL="0" indent="0" algn="just">
              <a:buNone/>
            </a:pPr>
            <a:r>
              <a:rPr lang="ru-RU" sz="3600" dirty="0" smtClean="0"/>
              <a:t>8(8162) 77-32-89 </a:t>
            </a:r>
            <a:r>
              <a:rPr lang="ru-RU" dirty="0" smtClean="0"/>
              <a:t>– «телефон доверия» ГОБУЗ «НОНД «Катарсис» </a:t>
            </a:r>
          </a:p>
          <a:p>
            <a:pPr marL="0" indent="0" algn="just">
              <a:buNone/>
            </a:pPr>
            <a:r>
              <a:rPr lang="ru-RU" sz="3600" dirty="0" smtClean="0"/>
              <a:t>8(800) 2000-122 </a:t>
            </a:r>
            <a:r>
              <a:rPr lang="ru-RU" dirty="0" smtClean="0"/>
              <a:t>– Телефон доверия для детей, подростков и их родителей (бесплатно, круглосуточно, анонимно)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cdn-gazetaschk.storage.yandexcloud.net/uploads/2020/09/teld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52" y="185036"/>
            <a:ext cx="2211654" cy="22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1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503"/>
            <a:ext cx="10515600" cy="15751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без наркотиков это: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979" y="1818383"/>
            <a:ext cx="3542097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Здоровье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Счастливая семья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Успех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Новые увлечения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Красота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Путешествия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Друзья</a:t>
            </a:r>
          </a:p>
          <a:p>
            <a:pPr algn="ctr"/>
            <a:endParaRPr lang="ru-RU" sz="3600" dirty="0"/>
          </a:p>
        </p:txBody>
      </p:sp>
      <p:pic>
        <p:nvPicPr>
          <p:cNvPr id="4098" name="Picture 2" descr="https://www.kleo.ru/img/articles/H4eJ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62" y="1293878"/>
            <a:ext cx="3172547" cy="21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iur.ru/izh/izh_uoddt/pages/2838707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1293878"/>
            <a:ext cx="3396079" cy="22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boxland.ru/wp-content/uploads/2021/01/sport_dlya_rebenka-scaled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6422" r="9701"/>
          <a:stretch/>
        </p:blipFill>
        <p:spPr bwMode="auto">
          <a:xfrm>
            <a:off x="9121541" y="2958999"/>
            <a:ext cx="3070459" cy="20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1.flamp.ru/049dcaa313d0547cdff691b4cdca8e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3108960"/>
            <a:ext cx="3087524" cy="20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pinimg.com/originals/a8/fb/09/a8fb09938184525052eb101c9cc07ce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5" y="4731578"/>
            <a:ext cx="3574967" cy="20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257824.selcdn.ru/yamalnews/957b0c12-9d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08" y="4731578"/>
            <a:ext cx="3176520" cy="21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7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ВЫБИРАЕМ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1"/>
          <a:stretch/>
        </p:blipFill>
        <p:spPr>
          <a:xfrm>
            <a:off x="2447610" y="1450240"/>
            <a:ext cx="7287099" cy="4921684"/>
          </a:xfrm>
        </p:spPr>
      </p:pic>
    </p:spTree>
    <p:extLst>
      <p:ext uri="{BB962C8B-B14F-4D97-AF65-F5344CB8AC3E}">
        <p14:creationId xmlns:p14="http://schemas.microsoft.com/office/powerpoint/2010/main" val="27452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наркотик?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568" y="1825625"/>
            <a:ext cx="505856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Наркотик</a:t>
            </a:r>
            <a:r>
              <a:rPr lang="ru-RU" dirty="0" smtClean="0"/>
              <a:t> – это опасное и вредное вещество, вызывающее необратимые процессы в организме человека и приводящее к развитию психической и физической зависимости, то есть к развитию тяжёлого заболевания – </a:t>
            </a:r>
            <a:r>
              <a:rPr lang="ru-RU" i="1" u="sng" dirty="0" smtClean="0"/>
              <a:t>наркомании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static.tildacdn.com/tild3162-3239-4131-b831-343761623835/_----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18" y="1841181"/>
            <a:ext cx="5929472" cy="35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6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употребления наркотиков: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072" y="1825625"/>
            <a:ext cx="6988029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Любопытство, желание «просто попробовать»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Страх выделиться среди сверстников, быть «белой вороной»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Желание казаться взрослее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Для «снятия стресса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Желание сделать свою жизнь «интересной», испытать «новые ощущения»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Неумение сказать – НЕТ!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https://ds05.infourok.ru/uploads/ex/1035/00163044-f4873394/hello_html_m7d738e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r="8452"/>
          <a:stretch/>
        </p:blipFill>
        <p:spPr bwMode="auto">
          <a:xfrm>
            <a:off x="8053432" y="1845579"/>
            <a:ext cx="3573710" cy="41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4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 наркозависимости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42748"/>
              </p:ext>
            </p:extLst>
          </p:nvPr>
        </p:nvGraphicFramePr>
        <p:xfrm>
          <a:off x="838200" y="1212782"/>
          <a:ext cx="10515600" cy="564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75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49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нарушения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57" y="1424538"/>
            <a:ext cx="7623208" cy="50532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Если наркоман отказывается от лечения, уже через несколько недель или месяцев, болезнь перейдет в запущенную стадию, что повлечет за собой необратимые процессы в организме, существенные </a:t>
            </a:r>
            <a:r>
              <a:rPr lang="ru-RU" i="1" dirty="0"/>
              <a:t>изменения в психике</a:t>
            </a:r>
            <a:r>
              <a:rPr lang="ru-RU" dirty="0"/>
              <a:t>. Первой страдает центральная нервная система, головной мозг, что и влечет за собой психические отклонения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снижение интеллекта;</a:t>
            </a:r>
          </a:p>
          <a:p>
            <a:r>
              <a:rPr lang="ru-RU" dirty="0"/>
              <a:t>нарушение памяти;</a:t>
            </a:r>
          </a:p>
          <a:p>
            <a:r>
              <a:rPr lang="ru-RU" dirty="0"/>
              <a:t>отсутствие мышления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Пристрастие к тому или иному виду наркотика приводит к частым депрессиям, суицидальным наклонностям, повышенной агрессивности и раздражительности. Он может быть опасным не только для самого себя, но и людей, которые его окружают.</a:t>
            </a:r>
          </a:p>
        </p:txBody>
      </p:sp>
      <p:pic>
        <p:nvPicPr>
          <p:cNvPr id="3074" name="Picture 2" descr="http://900igr.net/up/datas/98125/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29039" r="56859" b="8224"/>
          <a:stretch/>
        </p:blipFill>
        <p:spPr bwMode="auto">
          <a:xfrm>
            <a:off x="8965060" y="1867302"/>
            <a:ext cx="2777760" cy="33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9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631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Сердечно-сосудистая система под влиянием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наркотиков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282" y="2281187"/>
            <a:ext cx="10376034" cy="3895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Наркоманы находятся в группе риска к развитию сердечных патологий. Врачи наркологи полагают, что если зависимый не умрет от </a:t>
            </a:r>
            <a:r>
              <a:rPr lang="ru-RU" dirty="0" err="1"/>
              <a:t>передоза</a:t>
            </a:r>
            <a:r>
              <a:rPr lang="ru-RU" dirty="0"/>
              <a:t>, инфекции или несчастного случая, то ему не избежать </a:t>
            </a:r>
            <a:r>
              <a:rPr lang="ru-RU" i="1" dirty="0"/>
              <a:t>сердечной недостаточности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Причиной </a:t>
            </a:r>
            <a:r>
              <a:rPr lang="ru-RU" dirty="0"/>
              <a:t>тому выступает тот факт, что любой наркотик вызывает быстрое расширение сосудов и снижение артериального давления, что провоцирует гипоксию сердечной мышцы. Это приводит к атрофии сердечной мышцы, когда орган не в состоянии перекачивать кровь и может в любой момент остановиться.</a:t>
            </a:r>
          </a:p>
        </p:txBody>
      </p:sp>
      <p:pic>
        <p:nvPicPr>
          <p:cNvPr id="4098" name="Picture 2" descr="https://present5.com/presentation/23344442_270487431/imag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29093" r="72334" b="35351"/>
          <a:stretch/>
        </p:blipFill>
        <p:spPr bwMode="auto">
          <a:xfrm>
            <a:off x="9105500" y="154004"/>
            <a:ext cx="2964580" cy="20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1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49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для дыхательной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406" y="1578543"/>
            <a:ext cx="10164277" cy="48607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Нарушения со стороны органов дыхания отмечаются у любителей травки, спайса, солей, кокаина. Наркотические вещества поражают верхние и нижние дыхательные пути, легкие, что вызывает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частые пневмонии;</a:t>
            </a:r>
          </a:p>
          <a:p>
            <a:r>
              <a:rPr lang="ru-RU" dirty="0"/>
              <a:t>потерю нюха и вкуса;</a:t>
            </a:r>
          </a:p>
          <a:p>
            <a:r>
              <a:rPr lang="ru-RU" dirty="0"/>
              <a:t>полипы с высоким риском перерождения в рак горла;</a:t>
            </a:r>
          </a:p>
          <a:p>
            <a:r>
              <a:rPr lang="ru-RU" dirty="0"/>
              <a:t>химические и термические ожоги слизистой.</a:t>
            </a:r>
          </a:p>
          <a:p>
            <a:pPr marL="0" indent="0" algn="just">
              <a:buNone/>
            </a:pPr>
            <a:r>
              <a:rPr lang="ru-RU" dirty="0"/>
              <a:t>Все нарушения со стороны органов дыхания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приводят к </a:t>
            </a:r>
            <a:r>
              <a:rPr lang="ru-RU" dirty="0"/>
              <a:t>появлению одышки, сухому </a:t>
            </a:r>
            <a:r>
              <a:rPr lang="ru-RU" dirty="0" smtClean="0"/>
              <a:t>или</a:t>
            </a:r>
          </a:p>
          <a:p>
            <a:pPr marL="0" indent="0" algn="just">
              <a:buNone/>
            </a:pPr>
            <a:r>
              <a:rPr lang="ru-RU" dirty="0" smtClean="0"/>
              <a:t>влажному </a:t>
            </a:r>
            <a:r>
              <a:rPr lang="ru-RU" dirty="0"/>
              <a:t>кашлю, поражению слизистой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носоглотки</a:t>
            </a:r>
            <a:r>
              <a:rPr lang="ru-RU" dirty="0"/>
              <a:t>, в которой часто развивается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инфекция</a:t>
            </a:r>
            <a:r>
              <a:rPr lang="ru-RU" dirty="0"/>
              <a:t>.</a:t>
            </a:r>
          </a:p>
        </p:txBody>
      </p:sp>
      <p:sp>
        <p:nvSpPr>
          <p:cNvPr id="4" name="AutoShape 2" descr="https://pulmonologi.ru/wp-content/uploads/2017/11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ulmonologi.ru/wp-content/uploads/2017/11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ulmonologi.ru/wp-content/uploads/2017/11/maxresdefault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pulmonologi.ru/wp-content/uploads/2017/11/maxresdefault-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43" y="3927107"/>
            <a:ext cx="359664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49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наркотиков на другие органы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405" y="1459865"/>
            <a:ext cx="10189143" cy="29485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Под воздействием наркотиков нарушается работа во всем организме, </a:t>
            </a:r>
            <a:r>
              <a:rPr lang="ru-RU" i="1" dirty="0"/>
              <a:t>снижается иммунитет, увеличивается риск инфекционных заболеваний, включая гепатит, ВИЧ, сепсис, абсцесс кожи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Страдает </a:t>
            </a:r>
            <a:r>
              <a:rPr lang="ru-RU" dirty="0"/>
              <a:t>от наркотиков и пищеварительная система, в частности </a:t>
            </a:r>
            <a:r>
              <a:rPr lang="ru-RU" i="1" dirty="0"/>
              <a:t>печень, </a:t>
            </a:r>
            <a:r>
              <a:rPr lang="ru-RU" dirty="0"/>
              <a:t>которая не в состоянии перерабатывать токсины, чем вызывает сильнейшее отравление организма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Последствия употребления наркотиков – </a:t>
            </a:r>
            <a:r>
              <a:rPr lang="ru-RU" u="sng" dirty="0"/>
              <a:t>катастрофические</a:t>
            </a:r>
            <a:r>
              <a:rPr lang="ru-RU" dirty="0"/>
              <a:t>, вопрос только в том, какое заболевание проявится быстрее.</a:t>
            </a:r>
          </a:p>
        </p:txBody>
      </p:sp>
      <p:pic>
        <p:nvPicPr>
          <p:cNvPr id="1026" name="Picture 2" descr="http://fototelegraf.ru/wp-content/uploads/2011/03/posledstvija-upotreblenija-narkotikov-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9" y="4372054"/>
            <a:ext cx="3858160" cy="24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tololo.ru/sites/default/files/field/image/197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99" y="4372054"/>
            <a:ext cx="3915912" cy="24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2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01" y="19187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наркотиков на беременность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531" y="1488740"/>
            <a:ext cx="10256520" cy="376665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Если будущая мать не прекратила приём наркотических средств во время беременности, то ребенок может родиться уже </a:t>
            </a:r>
            <a:r>
              <a:rPr lang="ru-RU" u="sng" dirty="0" smtClean="0"/>
              <a:t>наркозависимым. </a:t>
            </a:r>
          </a:p>
          <a:p>
            <a:pPr marL="0" indent="0" algn="just">
              <a:buNone/>
            </a:pPr>
            <a:r>
              <a:rPr lang="ru-RU" dirty="0" smtClean="0"/>
              <a:t>Если этого не произошло, то риск заболеть наркоманией сохраняется всю жизнь. Доказано, что дети родителей-наркоманов в 3-4 раза чаще сами становятся наркоманами в подростковом возрасте.</a:t>
            </a:r>
          </a:p>
          <a:p>
            <a:pPr marL="0" indent="0" algn="just">
              <a:buNone/>
            </a:pPr>
            <a:r>
              <a:rPr lang="ru-RU" dirty="0" smtClean="0"/>
              <a:t>Медики констатировали, что при употреблении наркотиков беременной плод развивается ненормально, появляется высокий риск выкидыша или же ребёнок рождается с заболеваниями.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У НАРКОМАНОВ РЕДКО РОЖДАЮТСЯ </a:t>
            </a:r>
          </a:p>
          <a:p>
            <a:pPr marL="0" indent="0" algn="just">
              <a:buNone/>
            </a:pPr>
            <a:r>
              <a:rPr lang="ru-RU" b="1" dirty="0" smtClean="0"/>
              <a:t>ЗДОРОВЫЕ ДЕТИ!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mypresentation.ru/documents_6/4efcc2070986c929a188076500b6cd1e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29811" r="28905" b="18315"/>
          <a:stretch/>
        </p:blipFill>
        <p:spPr bwMode="auto">
          <a:xfrm>
            <a:off x="6920565" y="3946357"/>
            <a:ext cx="3936731" cy="27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12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663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МОЛОДЁЖЬ  ПРОТИВ НАРКОТИКОВ</vt:lpstr>
      <vt:lpstr>Что такое наркотик?</vt:lpstr>
      <vt:lpstr>Причины употребления наркотиков:</vt:lpstr>
      <vt:lpstr>Этапы развития наркозависимости</vt:lpstr>
      <vt:lpstr>Соматические нарушения</vt:lpstr>
      <vt:lpstr>Сердечно-сосудистая система под влиянием наркотиков</vt:lpstr>
      <vt:lpstr>Последствия для дыхательной системы</vt:lpstr>
      <vt:lpstr>Влияние наркотиков на другие органы</vt:lpstr>
      <vt:lpstr>Влияние наркотиков на беременность</vt:lpstr>
      <vt:lpstr>Влияние наркотиков на подростков</vt:lpstr>
      <vt:lpstr>ЧЕМ ЗАМЕНИТЬ ЭФФЕКТ НАРКОТИКА? Те же самые вещества твой мозг приказывает выбросить в кровь при:</vt:lpstr>
      <vt:lpstr>КАК ОТКАЗАТЬСЯ ОТ НАРКОТИКА? Если тебе предложили попробовать, но ты не знаешь как отказать:</vt:lpstr>
      <vt:lpstr>Как бороться с наркоманией?</vt:lpstr>
      <vt:lpstr>Жизнь без наркотиков это:</vt:lpstr>
      <vt:lpstr>МЫ ВЫБИРАЕМ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Учетная запись Майкрософт</cp:lastModifiedBy>
  <cp:revision>18</cp:revision>
  <dcterms:created xsi:type="dcterms:W3CDTF">2021-06-25T09:04:24Z</dcterms:created>
  <dcterms:modified xsi:type="dcterms:W3CDTF">2025-06-30T17:48:56Z</dcterms:modified>
</cp:coreProperties>
</file>